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8" r:id="rId6"/>
    <p:sldId id="258" r:id="rId7"/>
    <p:sldId id="289" r:id="rId8"/>
    <p:sldId id="266" r:id="rId9"/>
    <p:sldId id="288" r:id="rId10"/>
    <p:sldId id="307" r:id="rId11"/>
    <p:sldId id="298" r:id="rId12"/>
    <p:sldId id="295" r:id="rId13"/>
    <p:sldId id="301" r:id="rId14"/>
    <p:sldId id="302" r:id="rId15"/>
    <p:sldId id="305" r:id="rId16"/>
    <p:sldId id="306" r:id="rId17"/>
    <p:sldId id="303" r:id="rId18"/>
    <p:sldId id="304" r:id="rId19"/>
    <p:sldId id="293" r:id="rId20"/>
    <p:sldId id="270" r:id="rId21"/>
    <p:sldId id="261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Kaela" initials="MK" lastIdx="65" clrIdx="0">
    <p:extLst>
      <p:ext uri="{19B8F6BF-5375-455C-9EA6-DF929625EA0E}">
        <p15:presenceInfo xmlns:p15="http://schemas.microsoft.com/office/powerpoint/2012/main" userId="S-1-5-21-795392005-3913728759-1119654287-345011" providerId="AD"/>
      </p:ext>
    </p:extLst>
  </p:cmAuthor>
  <p:cmAuthor id="2" name="Renee Spear" initials="RS" lastIdx="12" clrIdx="1">
    <p:extLst>
      <p:ext uri="{19B8F6BF-5375-455C-9EA6-DF929625EA0E}">
        <p15:presenceInfo xmlns:p15="http://schemas.microsoft.com/office/powerpoint/2012/main" userId="6bb50b60dd7fa5ef" providerId="Windows Live"/>
      </p:ext>
    </p:extLst>
  </p:cmAuthor>
  <p:cmAuthor id="3" name="julia mihaylov" initials="jm" lastIdx="16" clrIdx="2">
    <p:extLst>
      <p:ext uri="{19B8F6BF-5375-455C-9EA6-DF929625EA0E}">
        <p15:presenceInfo xmlns:p15="http://schemas.microsoft.com/office/powerpoint/2012/main" userId="4dbb23022aa8d412" providerId="Windows Live"/>
      </p:ext>
    </p:extLst>
  </p:cmAuthor>
  <p:cmAuthor id="4" name="julia mihaylov" initials="jm [2]" lastIdx="22" clrIdx="3">
    <p:extLst>
      <p:ext uri="{19B8F6BF-5375-455C-9EA6-DF929625EA0E}">
        <p15:presenceInfo xmlns:p15="http://schemas.microsoft.com/office/powerpoint/2012/main" userId="julia mihayl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71A"/>
    <a:srgbClr val="F5F5F5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86722" autoAdjust="0"/>
  </p:normalViewPr>
  <p:slideViewPr>
    <p:cSldViewPr snapToGrid="0">
      <p:cViewPr varScale="1">
        <p:scale>
          <a:sx n="75" d="100"/>
          <a:sy n="75" d="100"/>
        </p:scale>
        <p:origin x="16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E71D6-A7F6-4ECC-925F-BCEED2255DC3}" type="doc">
      <dgm:prSet loTypeId="urn:microsoft.com/office/officeart/2005/8/layout/hierarchy2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0570923-B511-410D-96BB-A9A8475AC881}">
      <dgm:prSet phldrT="[Text]"/>
      <dgm:spPr/>
      <dgm:t>
        <a:bodyPr/>
        <a:lstStyle/>
        <a:p>
          <a:r>
            <a:rPr lang="en-US" dirty="0">
              <a:latin typeface="+mj-lt"/>
            </a:rPr>
            <a:t> Julia</a:t>
          </a:r>
          <a:endParaRPr lang="en-US" sz="3000" dirty="0">
            <a:latin typeface="+mj-lt"/>
          </a:endParaRPr>
        </a:p>
      </dgm:t>
    </dgm:pt>
    <dgm:pt modelId="{75F0676D-C123-484E-8437-B6CA37EB117A}" type="parTrans" cxnId="{9E202E99-7733-49B8-81FE-6432DAA551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9F48C24-B47A-44FA-9363-7BC3C91F2DD6}" type="sibTrans" cxnId="{9E202E99-7733-49B8-81FE-6432DAA551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D5F17BA-255A-4D91-94BF-B72FA99D21FE}">
      <dgm:prSet phldrT="[Text]"/>
      <dgm:spPr/>
      <dgm:t>
        <a:bodyPr/>
        <a:lstStyle/>
        <a:p>
          <a:r>
            <a:rPr lang="en-US" dirty="0">
              <a:latin typeface="+mj-lt"/>
            </a:rPr>
            <a:t> FORTRAN</a:t>
          </a:r>
        </a:p>
      </dgm:t>
    </dgm:pt>
    <dgm:pt modelId="{BBC654C4-3E5C-46E6-AFD8-0C16106F362B}" type="parTrans" cxnId="{757E638C-0095-4FC0-9F56-00B09433FD3C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>
            <a:latin typeface="+mj-lt"/>
          </a:endParaRPr>
        </a:p>
      </dgm:t>
    </dgm:pt>
    <dgm:pt modelId="{98A08B10-D3F0-4396-8105-E63FE36B46A8}" type="sibTrans" cxnId="{757E638C-0095-4FC0-9F56-00B09433FD3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C0C49C-1364-4F39-A10A-3AE863496FE3}">
      <dgm:prSet phldrT="[Text]"/>
      <dgm:spPr/>
      <dgm:t>
        <a:bodyPr/>
        <a:lstStyle/>
        <a:p>
          <a:r>
            <a:rPr lang="en-US" dirty="0">
              <a:latin typeface="+mj-lt"/>
            </a:rPr>
            <a:t> C</a:t>
          </a:r>
        </a:p>
      </dgm:t>
    </dgm:pt>
    <dgm:pt modelId="{07912A8A-A0E8-4962-BC45-1D8857380877}" type="parTrans" cxnId="{FA5C8E43-A88A-4C7E-9BC0-9373A537E066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>
            <a:latin typeface="+mj-lt"/>
          </a:endParaRPr>
        </a:p>
      </dgm:t>
    </dgm:pt>
    <dgm:pt modelId="{FCC1AFC6-0F3D-46CD-A37E-41060D56492D}" type="sibTrans" cxnId="{FA5C8E43-A88A-4C7E-9BC0-9373A537E06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8082BB4-2775-436D-B0CF-8C342396E5D8}">
      <dgm:prSet phldrT="[Text]"/>
      <dgm:spPr/>
      <dgm:t>
        <a:bodyPr/>
        <a:lstStyle/>
        <a:p>
          <a:r>
            <a:rPr lang="en-US" dirty="0">
              <a:latin typeface="+mj-lt"/>
            </a:rPr>
            <a:t> Dynamic</a:t>
          </a:r>
        </a:p>
      </dgm:t>
    </dgm:pt>
    <dgm:pt modelId="{0C09359F-E383-4882-B545-3418F4D26DDC}" type="parTrans" cxnId="{75E4CCFB-44DA-4B31-86EE-87E8BB8869CF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dirty="0">
            <a:latin typeface="+mj-lt"/>
          </a:endParaRPr>
        </a:p>
      </dgm:t>
    </dgm:pt>
    <dgm:pt modelId="{EECA825D-DA4F-459C-8A24-2D5A4431C2E0}" type="sibTrans" cxnId="{75E4CCFB-44DA-4B31-86EE-87E8BB8869C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1349964-A109-457D-AC5F-D95D237FCB84}">
      <dgm:prSet phldrT="[Text]"/>
      <dgm:spPr/>
      <dgm:t>
        <a:bodyPr/>
        <a:lstStyle/>
        <a:p>
          <a:r>
            <a:rPr lang="en-US" dirty="0">
              <a:latin typeface="+mj-lt"/>
            </a:rPr>
            <a:t> MATLAB</a:t>
          </a:r>
        </a:p>
      </dgm:t>
    </dgm:pt>
    <dgm:pt modelId="{07465DDC-A498-4CBD-95D8-F6AF41B72B90}" type="parTrans" cxnId="{241E4873-AB70-43F5-B86E-B1F242A90BD6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>
            <a:latin typeface="+mj-lt"/>
          </a:endParaRPr>
        </a:p>
      </dgm:t>
    </dgm:pt>
    <dgm:pt modelId="{645D3562-F77A-432E-A5FE-38826DCFAC0B}" type="sibTrans" cxnId="{241E4873-AB70-43F5-B86E-B1F242A90B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A9BC55D-2A40-469C-BC02-3AB22114A2A0}">
      <dgm:prSet phldrT="[Text]"/>
      <dgm:spPr/>
      <dgm:t>
        <a:bodyPr/>
        <a:lstStyle/>
        <a:p>
          <a:r>
            <a:rPr lang="en-US" dirty="0">
              <a:latin typeface="+mj-lt"/>
            </a:rPr>
            <a:t> Python</a:t>
          </a:r>
        </a:p>
      </dgm:t>
    </dgm:pt>
    <dgm:pt modelId="{D008C11A-7E38-447F-B5C3-C9FD56469655}" type="parTrans" cxnId="{EE0096A4-AAC0-40C4-BCEF-E7CF02B45991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dirty="0">
            <a:latin typeface="+mj-lt"/>
          </a:endParaRPr>
        </a:p>
      </dgm:t>
    </dgm:pt>
    <dgm:pt modelId="{F7A2BA42-7C32-4A12-9678-C3CC9445FEED}" type="sibTrans" cxnId="{EE0096A4-AAC0-40C4-BCEF-E7CF02B4599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C406B66-8BAA-4585-9218-50FD6D4EA104}">
      <dgm:prSet phldrT="[Text]"/>
      <dgm:spPr/>
      <dgm:t>
        <a:bodyPr/>
        <a:lstStyle/>
        <a:p>
          <a:r>
            <a:rPr lang="en-US" dirty="0">
              <a:latin typeface="+mj-lt"/>
            </a:rPr>
            <a:t> </a:t>
          </a:r>
          <a:r>
            <a:rPr lang="en-US" sz="3400" dirty="0">
              <a:latin typeface="+mj-lt"/>
            </a:rPr>
            <a:t>Static</a:t>
          </a:r>
          <a:endParaRPr lang="en-US" dirty="0">
            <a:latin typeface="+mj-lt"/>
          </a:endParaRPr>
        </a:p>
      </dgm:t>
    </dgm:pt>
    <dgm:pt modelId="{3FA4289B-0504-4FC7-BE0F-DE2487BDE464}" type="parTrans" cxnId="{0F6B3627-D382-4344-A2DA-BFE3DAF2AE40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dirty="0">
            <a:latin typeface="+mj-lt"/>
          </a:endParaRPr>
        </a:p>
      </dgm:t>
    </dgm:pt>
    <dgm:pt modelId="{BC2FCB8F-C6F8-45E7-969E-45DC8129E86E}" type="sibTrans" cxnId="{0F6B3627-D382-4344-A2DA-BFE3DAF2AE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1B45F93-CA5D-46B4-9F70-1B353BBA94E8}" type="pres">
      <dgm:prSet presAssocID="{52DE71D6-A7F6-4ECC-925F-BCEED2255D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40E65E-7EAB-40C2-BE1E-5303D05E0BCC}" type="pres">
      <dgm:prSet presAssocID="{C0570923-B511-410D-96BB-A9A8475AC881}" presName="root1" presStyleCnt="0"/>
      <dgm:spPr/>
    </dgm:pt>
    <dgm:pt modelId="{D48E0FC1-4BE1-4E5B-899C-209F252ECD1D}" type="pres">
      <dgm:prSet presAssocID="{C0570923-B511-410D-96BB-A9A8475AC881}" presName="LevelOneTextNode" presStyleLbl="node0" presStyleIdx="0" presStyleCnt="1">
        <dgm:presLayoutVars>
          <dgm:chPref val="3"/>
        </dgm:presLayoutVars>
      </dgm:prSet>
      <dgm:spPr/>
    </dgm:pt>
    <dgm:pt modelId="{688CA454-F85B-4957-B32B-0C3B357AF3EC}" type="pres">
      <dgm:prSet presAssocID="{C0570923-B511-410D-96BB-A9A8475AC881}" presName="level2hierChild" presStyleCnt="0"/>
      <dgm:spPr/>
    </dgm:pt>
    <dgm:pt modelId="{4D85A222-1FB3-4AB1-BD2C-90D7CBACABD6}" type="pres">
      <dgm:prSet presAssocID="{3FA4289B-0504-4FC7-BE0F-DE2487BDE464}" presName="conn2-1" presStyleLbl="parChTrans1D2" presStyleIdx="0" presStyleCnt="2"/>
      <dgm:spPr/>
    </dgm:pt>
    <dgm:pt modelId="{97677409-EFED-448A-94EF-023F75904B7F}" type="pres">
      <dgm:prSet presAssocID="{3FA4289B-0504-4FC7-BE0F-DE2487BDE464}" presName="connTx" presStyleLbl="parChTrans1D2" presStyleIdx="0" presStyleCnt="2"/>
      <dgm:spPr/>
    </dgm:pt>
    <dgm:pt modelId="{554995C3-A6D3-4271-B738-BC18931FE1A5}" type="pres">
      <dgm:prSet presAssocID="{FC406B66-8BAA-4585-9218-50FD6D4EA104}" presName="root2" presStyleCnt="0"/>
      <dgm:spPr/>
    </dgm:pt>
    <dgm:pt modelId="{88192FAD-C24E-4D18-BA35-15E203F7F0DB}" type="pres">
      <dgm:prSet presAssocID="{FC406B66-8BAA-4585-9218-50FD6D4EA104}" presName="LevelTwoTextNode" presStyleLbl="node2" presStyleIdx="0" presStyleCnt="2">
        <dgm:presLayoutVars>
          <dgm:chPref val="3"/>
        </dgm:presLayoutVars>
      </dgm:prSet>
      <dgm:spPr/>
    </dgm:pt>
    <dgm:pt modelId="{BCC65570-E537-4498-8EB7-22776C9ED0DB}" type="pres">
      <dgm:prSet presAssocID="{FC406B66-8BAA-4585-9218-50FD6D4EA104}" presName="level3hierChild" presStyleCnt="0"/>
      <dgm:spPr/>
    </dgm:pt>
    <dgm:pt modelId="{500F520D-2360-4738-819C-4E418F63040C}" type="pres">
      <dgm:prSet presAssocID="{BBC654C4-3E5C-46E6-AFD8-0C16106F362B}" presName="conn2-1" presStyleLbl="parChTrans1D3" presStyleIdx="0" presStyleCnt="4"/>
      <dgm:spPr/>
    </dgm:pt>
    <dgm:pt modelId="{8AAA108F-477F-4340-B4BD-CCFF414E71A0}" type="pres">
      <dgm:prSet presAssocID="{BBC654C4-3E5C-46E6-AFD8-0C16106F362B}" presName="connTx" presStyleLbl="parChTrans1D3" presStyleIdx="0" presStyleCnt="4"/>
      <dgm:spPr/>
    </dgm:pt>
    <dgm:pt modelId="{DF022B4D-124D-4458-9EFD-B48E9F25E66A}" type="pres">
      <dgm:prSet presAssocID="{ED5F17BA-255A-4D91-94BF-B72FA99D21FE}" presName="root2" presStyleCnt="0"/>
      <dgm:spPr/>
    </dgm:pt>
    <dgm:pt modelId="{36DF5646-6951-4AA2-AE30-04F0A5A9AF14}" type="pres">
      <dgm:prSet presAssocID="{ED5F17BA-255A-4D91-94BF-B72FA99D21FE}" presName="LevelTwoTextNode" presStyleLbl="node3" presStyleIdx="0" presStyleCnt="4">
        <dgm:presLayoutVars>
          <dgm:chPref val="3"/>
        </dgm:presLayoutVars>
      </dgm:prSet>
      <dgm:spPr/>
    </dgm:pt>
    <dgm:pt modelId="{828D6F61-1C33-4EDC-8B10-D922B24B049D}" type="pres">
      <dgm:prSet presAssocID="{ED5F17BA-255A-4D91-94BF-B72FA99D21FE}" presName="level3hierChild" presStyleCnt="0"/>
      <dgm:spPr/>
    </dgm:pt>
    <dgm:pt modelId="{1354CB17-E956-4A85-9EFF-6A9B4598D711}" type="pres">
      <dgm:prSet presAssocID="{07912A8A-A0E8-4962-BC45-1D8857380877}" presName="conn2-1" presStyleLbl="parChTrans1D3" presStyleIdx="1" presStyleCnt="4"/>
      <dgm:spPr/>
    </dgm:pt>
    <dgm:pt modelId="{D1D46607-F9D6-41B5-9E2A-95D625E89E51}" type="pres">
      <dgm:prSet presAssocID="{07912A8A-A0E8-4962-BC45-1D8857380877}" presName="connTx" presStyleLbl="parChTrans1D3" presStyleIdx="1" presStyleCnt="4"/>
      <dgm:spPr/>
    </dgm:pt>
    <dgm:pt modelId="{F6C52861-8AEC-4A08-B42E-8949E6A2D930}" type="pres">
      <dgm:prSet presAssocID="{2EC0C49C-1364-4F39-A10A-3AE863496FE3}" presName="root2" presStyleCnt="0"/>
      <dgm:spPr/>
    </dgm:pt>
    <dgm:pt modelId="{2488C187-1168-47BC-BD42-1FEBC6E9FDD5}" type="pres">
      <dgm:prSet presAssocID="{2EC0C49C-1364-4F39-A10A-3AE863496FE3}" presName="LevelTwoTextNode" presStyleLbl="node3" presStyleIdx="1" presStyleCnt="4">
        <dgm:presLayoutVars>
          <dgm:chPref val="3"/>
        </dgm:presLayoutVars>
      </dgm:prSet>
      <dgm:spPr/>
    </dgm:pt>
    <dgm:pt modelId="{59E652D0-3C64-4924-85EC-ECC2DC12EA38}" type="pres">
      <dgm:prSet presAssocID="{2EC0C49C-1364-4F39-A10A-3AE863496FE3}" presName="level3hierChild" presStyleCnt="0"/>
      <dgm:spPr/>
    </dgm:pt>
    <dgm:pt modelId="{3192C8B3-8CEA-4236-8DCE-D3E4EA754785}" type="pres">
      <dgm:prSet presAssocID="{0C09359F-E383-4882-B545-3418F4D26DDC}" presName="conn2-1" presStyleLbl="parChTrans1D2" presStyleIdx="1" presStyleCnt="2"/>
      <dgm:spPr/>
    </dgm:pt>
    <dgm:pt modelId="{C548F12F-2055-41FC-9A08-D11AC2C5CDE7}" type="pres">
      <dgm:prSet presAssocID="{0C09359F-E383-4882-B545-3418F4D26DDC}" presName="connTx" presStyleLbl="parChTrans1D2" presStyleIdx="1" presStyleCnt="2"/>
      <dgm:spPr/>
    </dgm:pt>
    <dgm:pt modelId="{4444B492-4D47-49E1-8FB9-A1FE3F4B3913}" type="pres">
      <dgm:prSet presAssocID="{C8082BB4-2775-436D-B0CF-8C342396E5D8}" presName="root2" presStyleCnt="0"/>
      <dgm:spPr/>
    </dgm:pt>
    <dgm:pt modelId="{75472488-D4F6-49F9-80E0-ACF9E0F2123D}" type="pres">
      <dgm:prSet presAssocID="{C8082BB4-2775-436D-B0CF-8C342396E5D8}" presName="LevelTwoTextNode" presStyleLbl="node2" presStyleIdx="1" presStyleCnt="2">
        <dgm:presLayoutVars>
          <dgm:chPref val="3"/>
        </dgm:presLayoutVars>
      </dgm:prSet>
      <dgm:spPr/>
    </dgm:pt>
    <dgm:pt modelId="{040A2207-D08F-49B4-BD03-4EA9136A5EA1}" type="pres">
      <dgm:prSet presAssocID="{C8082BB4-2775-436D-B0CF-8C342396E5D8}" presName="level3hierChild" presStyleCnt="0"/>
      <dgm:spPr/>
    </dgm:pt>
    <dgm:pt modelId="{FEDE931A-D6AD-4A24-9697-FC0AC5260095}" type="pres">
      <dgm:prSet presAssocID="{07465DDC-A498-4CBD-95D8-F6AF41B72B90}" presName="conn2-1" presStyleLbl="parChTrans1D3" presStyleIdx="2" presStyleCnt="4"/>
      <dgm:spPr/>
    </dgm:pt>
    <dgm:pt modelId="{B2FEE497-AF05-4909-AF34-8605A891E019}" type="pres">
      <dgm:prSet presAssocID="{07465DDC-A498-4CBD-95D8-F6AF41B72B90}" presName="connTx" presStyleLbl="parChTrans1D3" presStyleIdx="2" presStyleCnt="4"/>
      <dgm:spPr/>
    </dgm:pt>
    <dgm:pt modelId="{123BE1CF-3DB1-4454-B7CC-E5C9BD689714}" type="pres">
      <dgm:prSet presAssocID="{01349964-A109-457D-AC5F-D95D237FCB84}" presName="root2" presStyleCnt="0"/>
      <dgm:spPr/>
    </dgm:pt>
    <dgm:pt modelId="{E1A4D7DA-EC87-4ED5-A0F9-F3E44EDEDFD4}" type="pres">
      <dgm:prSet presAssocID="{01349964-A109-457D-AC5F-D95D237FCB84}" presName="LevelTwoTextNode" presStyleLbl="node3" presStyleIdx="2" presStyleCnt="4">
        <dgm:presLayoutVars>
          <dgm:chPref val="3"/>
        </dgm:presLayoutVars>
      </dgm:prSet>
      <dgm:spPr/>
    </dgm:pt>
    <dgm:pt modelId="{26C55330-AB72-438A-8708-B7CDFE43313C}" type="pres">
      <dgm:prSet presAssocID="{01349964-A109-457D-AC5F-D95D237FCB84}" presName="level3hierChild" presStyleCnt="0"/>
      <dgm:spPr/>
    </dgm:pt>
    <dgm:pt modelId="{BD3DAC7A-D127-4497-88D0-8D19FD504D39}" type="pres">
      <dgm:prSet presAssocID="{D008C11A-7E38-447F-B5C3-C9FD56469655}" presName="conn2-1" presStyleLbl="parChTrans1D3" presStyleIdx="3" presStyleCnt="4"/>
      <dgm:spPr/>
    </dgm:pt>
    <dgm:pt modelId="{C8F412D0-DA4C-4FC0-9298-A72E17667536}" type="pres">
      <dgm:prSet presAssocID="{D008C11A-7E38-447F-B5C3-C9FD56469655}" presName="connTx" presStyleLbl="parChTrans1D3" presStyleIdx="3" presStyleCnt="4"/>
      <dgm:spPr/>
    </dgm:pt>
    <dgm:pt modelId="{322F0198-01BE-4942-84F1-FAD752F40E3B}" type="pres">
      <dgm:prSet presAssocID="{EA9BC55D-2A40-469C-BC02-3AB22114A2A0}" presName="root2" presStyleCnt="0"/>
      <dgm:spPr/>
    </dgm:pt>
    <dgm:pt modelId="{0C04A138-9BE0-40E4-ADC9-7F7F926ABB0A}" type="pres">
      <dgm:prSet presAssocID="{EA9BC55D-2A40-469C-BC02-3AB22114A2A0}" presName="LevelTwoTextNode" presStyleLbl="node3" presStyleIdx="3" presStyleCnt="4">
        <dgm:presLayoutVars>
          <dgm:chPref val="3"/>
        </dgm:presLayoutVars>
      </dgm:prSet>
      <dgm:spPr/>
    </dgm:pt>
    <dgm:pt modelId="{CC962406-2282-45C7-8742-1EF5772286E9}" type="pres">
      <dgm:prSet presAssocID="{EA9BC55D-2A40-469C-BC02-3AB22114A2A0}" presName="level3hierChild" presStyleCnt="0"/>
      <dgm:spPr/>
    </dgm:pt>
  </dgm:ptLst>
  <dgm:cxnLst>
    <dgm:cxn modelId="{57B18801-6AA3-4040-8449-CB037C8296D9}" type="presOf" srcId="{EA9BC55D-2A40-469C-BC02-3AB22114A2A0}" destId="{0C04A138-9BE0-40E4-ADC9-7F7F926ABB0A}" srcOrd="0" destOrd="0" presId="urn:microsoft.com/office/officeart/2005/8/layout/hierarchy2"/>
    <dgm:cxn modelId="{AD364319-D78D-4D76-A665-4803BEFEE12B}" type="presOf" srcId="{FC406B66-8BAA-4585-9218-50FD6D4EA104}" destId="{88192FAD-C24E-4D18-BA35-15E203F7F0DB}" srcOrd="0" destOrd="0" presId="urn:microsoft.com/office/officeart/2005/8/layout/hierarchy2"/>
    <dgm:cxn modelId="{0F6B3627-D382-4344-A2DA-BFE3DAF2AE40}" srcId="{C0570923-B511-410D-96BB-A9A8475AC881}" destId="{FC406B66-8BAA-4585-9218-50FD6D4EA104}" srcOrd="0" destOrd="0" parTransId="{3FA4289B-0504-4FC7-BE0F-DE2487BDE464}" sibTransId="{BC2FCB8F-C6F8-45E7-969E-45DC8129E86E}"/>
    <dgm:cxn modelId="{3E375D28-A125-48B0-AB01-FC2A546E37F8}" type="presOf" srcId="{07912A8A-A0E8-4962-BC45-1D8857380877}" destId="{1354CB17-E956-4A85-9EFF-6A9B4598D711}" srcOrd="0" destOrd="0" presId="urn:microsoft.com/office/officeart/2005/8/layout/hierarchy2"/>
    <dgm:cxn modelId="{4C61E92F-E249-46B7-A109-E0862AB70843}" type="presOf" srcId="{D008C11A-7E38-447F-B5C3-C9FD56469655}" destId="{C8F412D0-DA4C-4FC0-9298-A72E17667536}" srcOrd="1" destOrd="0" presId="urn:microsoft.com/office/officeart/2005/8/layout/hierarchy2"/>
    <dgm:cxn modelId="{2ADCF135-6F38-4BC1-9950-C5E3B910342D}" type="presOf" srcId="{52DE71D6-A7F6-4ECC-925F-BCEED2255DC3}" destId="{A1B45F93-CA5D-46B4-9F70-1B353BBA94E8}" srcOrd="0" destOrd="0" presId="urn:microsoft.com/office/officeart/2005/8/layout/hierarchy2"/>
    <dgm:cxn modelId="{D0A8C03C-F269-4D76-9941-B9C13EFD4E6D}" type="presOf" srcId="{0C09359F-E383-4882-B545-3418F4D26DDC}" destId="{3192C8B3-8CEA-4236-8DCE-D3E4EA754785}" srcOrd="0" destOrd="0" presId="urn:microsoft.com/office/officeart/2005/8/layout/hierarchy2"/>
    <dgm:cxn modelId="{79CEAD5E-EBE9-4360-903C-D30AF2BE1AE5}" type="presOf" srcId="{C0570923-B511-410D-96BB-A9A8475AC881}" destId="{D48E0FC1-4BE1-4E5B-899C-209F252ECD1D}" srcOrd="0" destOrd="0" presId="urn:microsoft.com/office/officeart/2005/8/layout/hierarchy2"/>
    <dgm:cxn modelId="{FA5C8E43-A88A-4C7E-9BC0-9373A537E066}" srcId="{FC406B66-8BAA-4585-9218-50FD6D4EA104}" destId="{2EC0C49C-1364-4F39-A10A-3AE863496FE3}" srcOrd="1" destOrd="0" parTransId="{07912A8A-A0E8-4962-BC45-1D8857380877}" sibTransId="{FCC1AFC6-0F3D-46CD-A37E-41060D56492D}"/>
    <dgm:cxn modelId="{67321E64-ECBF-47AD-94C8-284075394C46}" type="presOf" srcId="{BBC654C4-3E5C-46E6-AFD8-0C16106F362B}" destId="{8AAA108F-477F-4340-B4BD-CCFF414E71A0}" srcOrd="1" destOrd="0" presId="urn:microsoft.com/office/officeart/2005/8/layout/hierarchy2"/>
    <dgm:cxn modelId="{1D0B4172-29CC-4CD4-BD4E-976C73952377}" type="presOf" srcId="{07465DDC-A498-4CBD-95D8-F6AF41B72B90}" destId="{FEDE931A-D6AD-4A24-9697-FC0AC5260095}" srcOrd="0" destOrd="0" presId="urn:microsoft.com/office/officeart/2005/8/layout/hierarchy2"/>
    <dgm:cxn modelId="{9586CB52-894C-4F59-A510-A41A3E022201}" type="presOf" srcId="{01349964-A109-457D-AC5F-D95D237FCB84}" destId="{E1A4D7DA-EC87-4ED5-A0F9-F3E44EDEDFD4}" srcOrd="0" destOrd="0" presId="urn:microsoft.com/office/officeart/2005/8/layout/hierarchy2"/>
    <dgm:cxn modelId="{241E4873-AB70-43F5-B86E-B1F242A90BD6}" srcId="{C8082BB4-2775-436D-B0CF-8C342396E5D8}" destId="{01349964-A109-457D-AC5F-D95D237FCB84}" srcOrd="0" destOrd="0" parTransId="{07465DDC-A498-4CBD-95D8-F6AF41B72B90}" sibTransId="{645D3562-F77A-432E-A5FE-38826DCFAC0B}"/>
    <dgm:cxn modelId="{0DCF2281-1136-4F04-864D-BC8BCF06472F}" type="presOf" srcId="{0C09359F-E383-4882-B545-3418F4D26DDC}" destId="{C548F12F-2055-41FC-9A08-D11AC2C5CDE7}" srcOrd="1" destOrd="0" presId="urn:microsoft.com/office/officeart/2005/8/layout/hierarchy2"/>
    <dgm:cxn modelId="{AD5FBA81-F6D8-43A1-AA7D-B08293284470}" type="presOf" srcId="{D008C11A-7E38-447F-B5C3-C9FD56469655}" destId="{BD3DAC7A-D127-4497-88D0-8D19FD504D39}" srcOrd="0" destOrd="0" presId="urn:microsoft.com/office/officeart/2005/8/layout/hierarchy2"/>
    <dgm:cxn modelId="{757E638C-0095-4FC0-9F56-00B09433FD3C}" srcId="{FC406B66-8BAA-4585-9218-50FD6D4EA104}" destId="{ED5F17BA-255A-4D91-94BF-B72FA99D21FE}" srcOrd="0" destOrd="0" parTransId="{BBC654C4-3E5C-46E6-AFD8-0C16106F362B}" sibTransId="{98A08B10-D3F0-4396-8105-E63FE36B46A8}"/>
    <dgm:cxn modelId="{9E202E99-7733-49B8-81FE-6432DAA55184}" srcId="{52DE71D6-A7F6-4ECC-925F-BCEED2255DC3}" destId="{C0570923-B511-410D-96BB-A9A8475AC881}" srcOrd="0" destOrd="0" parTransId="{75F0676D-C123-484E-8437-B6CA37EB117A}" sibTransId="{39F48C24-B47A-44FA-9363-7BC3C91F2DD6}"/>
    <dgm:cxn modelId="{EE0096A4-AAC0-40C4-BCEF-E7CF02B45991}" srcId="{C8082BB4-2775-436D-B0CF-8C342396E5D8}" destId="{EA9BC55D-2A40-469C-BC02-3AB22114A2A0}" srcOrd="1" destOrd="0" parTransId="{D008C11A-7E38-447F-B5C3-C9FD56469655}" sibTransId="{F7A2BA42-7C32-4A12-9678-C3CC9445FEED}"/>
    <dgm:cxn modelId="{6B652AA6-03F6-4737-B4ED-7769349C73C8}" type="presOf" srcId="{07912A8A-A0E8-4962-BC45-1D8857380877}" destId="{D1D46607-F9D6-41B5-9E2A-95D625E89E51}" srcOrd="1" destOrd="0" presId="urn:microsoft.com/office/officeart/2005/8/layout/hierarchy2"/>
    <dgm:cxn modelId="{B2D100AC-7F58-4694-9083-31522C0674B0}" type="presOf" srcId="{07465DDC-A498-4CBD-95D8-F6AF41B72B90}" destId="{B2FEE497-AF05-4909-AF34-8605A891E019}" srcOrd="1" destOrd="0" presId="urn:microsoft.com/office/officeart/2005/8/layout/hierarchy2"/>
    <dgm:cxn modelId="{8C7A9AB8-4D08-401C-B0FA-168907A02E5B}" type="presOf" srcId="{3FA4289B-0504-4FC7-BE0F-DE2487BDE464}" destId="{4D85A222-1FB3-4AB1-BD2C-90D7CBACABD6}" srcOrd="0" destOrd="0" presId="urn:microsoft.com/office/officeart/2005/8/layout/hierarchy2"/>
    <dgm:cxn modelId="{C8A198BE-4BA0-46A1-AD29-F8CAB2C59BC5}" type="presOf" srcId="{C8082BB4-2775-436D-B0CF-8C342396E5D8}" destId="{75472488-D4F6-49F9-80E0-ACF9E0F2123D}" srcOrd="0" destOrd="0" presId="urn:microsoft.com/office/officeart/2005/8/layout/hierarchy2"/>
    <dgm:cxn modelId="{F98414C4-33A2-42FF-9C93-60F32C05D2C6}" type="presOf" srcId="{BBC654C4-3E5C-46E6-AFD8-0C16106F362B}" destId="{500F520D-2360-4738-819C-4E418F63040C}" srcOrd="0" destOrd="0" presId="urn:microsoft.com/office/officeart/2005/8/layout/hierarchy2"/>
    <dgm:cxn modelId="{0BB144D6-5F6B-4D2B-976F-231B7A286015}" type="presOf" srcId="{ED5F17BA-255A-4D91-94BF-B72FA99D21FE}" destId="{36DF5646-6951-4AA2-AE30-04F0A5A9AF14}" srcOrd="0" destOrd="0" presId="urn:microsoft.com/office/officeart/2005/8/layout/hierarchy2"/>
    <dgm:cxn modelId="{3278B2DD-CF34-4E27-9E88-D37390EA85FF}" type="presOf" srcId="{2EC0C49C-1364-4F39-A10A-3AE863496FE3}" destId="{2488C187-1168-47BC-BD42-1FEBC6E9FDD5}" srcOrd="0" destOrd="0" presId="urn:microsoft.com/office/officeart/2005/8/layout/hierarchy2"/>
    <dgm:cxn modelId="{59461DE5-6E74-475C-9BD6-AA29832317EA}" type="presOf" srcId="{3FA4289B-0504-4FC7-BE0F-DE2487BDE464}" destId="{97677409-EFED-448A-94EF-023F75904B7F}" srcOrd="1" destOrd="0" presId="urn:microsoft.com/office/officeart/2005/8/layout/hierarchy2"/>
    <dgm:cxn modelId="{75E4CCFB-44DA-4B31-86EE-87E8BB8869CF}" srcId="{C0570923-B511-410D-96BB-A9A8475AC881}" destId="{C8082BB4-2775-436D-B0CF-8C342396E5D8}" srcOrd="1" destOrd="0" parTransId="{0C09359F-E383-4882-B545-3418F4D26DDC}" sibTransId="{EECA825D-DA4F-459C-8A24-2D5A4431C2E0}"/>
    <dgm:cxn modelId="{040C96FA-0999-42AC-AC0E-61E66E2B261D}" type="presParOf" srcId="{A1B45F93-CA5D-46B4-9F70-1B353BBA94E8}" destId="{CD40E65E-7EAB-40C2-BE1E-5303D05E0BCC}" srcOrd="0" destOrd="0" presId="urn:microsoft.com/office/officeart/2005/8/layout/hierarchy2"/>
    <dgm:cxn modelId="{19982E53-E33F-46D1-9757-A1369033C610}" type="presParOf" srcId="{CD40E65E-7EAB-40C2-BE1E-5303D05E0BCC}" destId="{D48E0FC1-4BE1-4E5B-899C-209F252ECD1D}" srcOrd="0" destOrd="0" presId="urn:microsoft.com/office/officeart/2005/8/layout/hierarchy2"/>
    <dgm:cxn modelId="{4E9CE643-7E72-4317-BC56-3E5C6AAE6CD4}" type="presParOf" srcId="{CD40E65E-7EAB-40C2-BE1E-5303D05E0BCC}" destId="{688CA454-F85B-4957-B32B-0C3B357AF3EC}" srcOrd="1" destOrd="0" presId="urn:microsoft.com/office/officeart/2005/8/layout/hierarchy2"/>
    <dgm:cxn modelId="{2BA31958-1344-4612-A577-E34FA2B5C07D}" type="presParOf" srcId="{688CA454-F85B-4957-B32B-0C3B357AF3EC}" destId="{4D85A222-1FB3-4AB1-BD2C-90D7CBACABD6}" srcOrd="0" destOrd="0" presId="urn:microsoft.com/office/officeart/2005/8/layout/hierarchy2"/>
    <dgm:cxn modelId="{97963A51-96BE-493B-BD7A-1FCF4565AEA8}" type="presParOf" srcId="{4D85A222-1FB3-4AB1-BD2C-90D7CBACABD6}" destId="{97677409-EFED-448A-94EF-023F75904B7F}" srcOrd="0" destOrd="0" presId="urn:microsoft.com/office/officeart/2005/8/layout/hierarchy2"/>
    <dgm:cxn modelId="{FC1649D0-DDD8-4DC6-B842-52DD3F507B2F}" type="presParOf" srcId="{688CA454-F85B-4957-B32B-0C3B357AF3EC}" destId="{554995C3-A6D3-4271-B738-BC18931FE1A5}" srcOrd="1" destOrd="0" presId="urn:microsoft.com/office/officeart/2005/8/layout/hierarchy2"/>
    <dgm:cxn modelId="{2E7C39C1-2A7B-45DA-AEF0-002667BD08FF}" type="presParOf" srcId="{554995C3-A6D3-4271-B738-BC18931FE1A5}" destId="{88192FAD-C24E-4D18-BA35-15E203F7F0DB}" srcOrd="0" destOrd="0" presId="urn:microsoft.com/office/officeart/2005/8/layout/hierarchy2"/>
    <dgm:cxn modelId="{BD3E287F-D6BF-40C3-AC8D-83203E4B8829}" type="presParOf" srcId="{554995C3-A6D3-4271-B738-BC18931FE1A5}" destId="{BCC65570-E537-4498-8EB7-22776C9ED0DB}" srcOrd="1" destOrd="0" presId="urn:microsoft.com/office/officeart/2005/8/layout/hierarchy2"/>
    <dgm:cxn modelId="{55E07BF2-BB23-4118-B74C-B2C5FBB233E1}" type="presParOf" srcId="{BCC65570-E537-4498-8EB7-22776C9ED0DB}" destId="{500F520D-2360-4738-819C-4E418F63040C}" srcOrd="0" destOrd="0" presId="urn:microsoft.com/office/officeart/2005/8/layout/hierarchy2"/>
    <dgm:cxn modelId="{D422252A-12F0-48CB-B712-E58640D0D8BA}" type="presParOf" srcId="{500F520D-2360-4738-819C-4E418F63040C}" destId="{8AAA108F-477F-4340-B4BD-CCFF414E71A0}" srcOrd="0" destOrd="0" presId="urn:microsoft.com/office/officeart/2005/8/layout/hierarchy2"/>
    <dgm:cxn modelId="{8A946AC1-D509-4798-8CDB-06C6BF2E58F3}" type="presParOf" srcId="{BCC65570-E537-4498-8EB7-22776C9ED0DB}" destId="{DF022B4D-124D-4458-9EFD-B48E9F25E66A}" srcOrd="1" destOrd="0" presId="urn:microsoft.com/office/officeart/2005/8/layout/hierarchy2"/>
    <dgm:cxn modelId="{821C895F-1B87-445E-A6B1-6C305D7BE8AD}" type="presParOf" srcId="{DF022B4D-124D-4458-9EFD-B48E9F25E66A}" destId="{36DF5646-6951-4AA2-AE30-04F0A5A9AF14}" srcOrd="0" destOrd="0" presId="urn:microsoft.com/office/officeart/2005/8/layout/hierarchy2"/>
    <dgm:cxn modelId="{6225655F-312E-4E0B-9E95-30AB13F6950F}" type="presParOf" srcId="{DF022B4D-124D-4458-9EFD-B48E9F25E66A}" destId="{828D6F61-1C33-4EDC-8B10-D922B24B049D}" srcOrd="1" destOrd="0" presId="urn:microsoft.com/office/officeart/2005/8/layout/hierarchy2"/>
    <dgm:cxn modelId="{DA1D367D-1C7A-487A-8D20-91A68B6F6120}" type="presParOf" srcId="{BCC65570-E537-4498-8EB7-22776C9ED0DB}" destId="{1354CB17-E956-4A85-9EFF-6A9B4598D711}" srcOrd="2" destOrd="0" presId="urn:microsoft.com/office/officeart/2005/8/layout/hierarchy2"/>
    <dgm:cxn modelId="{E746D84C-5130-4FC2-807F-F39C9E63FBCD}" type="presParOf" srcId="{1354CB17-E956-4A85-9EFF-6A9B4598D711}" destId="{D1D46607-F9D6-41B5-9E2A-95D625E89E51}" srcOrd="0" destOrd="0" presId="urn:microsoft.com/office/officeart/2005/8/layout/hierarchy2"/>
    <dgm:cxn modelId="{C28216E3-D2D1-40D0-AF75-DC0156656752}" type="presParOf" srcId="{BCC65570-E537-4498-8EB7-22776C9ED0DB}" destId="{F6C52861-8AEC-4A08-B42E-8949E6A2D930}" srcOrd="3" destOrd="0" presId="urn:microsoft.com/office/officeart/2005/8/layout/hierarchy2"/>
    <dgm:cxn modelId="{163CBCDB-F9BB-4C7C-B4DF-762CF553CBD7}" type="presParOf" srcId="{F6C52861-8AEC-4A08-B42E-8949E6A2D930}" destId="{2488C187-1168-47BC-BD42-1FEBC6E9FDD5}" srcOrd="0" destOrd="0" presId="urn:microsoft.com/office/officeart/2005/8/layout/hierarchy2"/>
    <dgm:cxn modelId="{E85EF63C-0DD3-4824-AB76-D405A1109911}" type="presParOf" srcId="{F6C52861-8AEC-4A08-B42E-8949E6A2D930}" destId="{59E652D0-3C64-4924-85EC-ECC2DC12EA38}" srcOrd="1" destOrd="0" presId="urn:microsoft.com/office/officeart/2005/8/layout/hierarchy2"/>
    <dgm:cxn modelId="{3FC835B7-7AE9-4A58-8A87-2158BF5EAEA6}" type="presParOf" srcId="{688CA454-F85B-4957-B32B-0C3B357AF3EC}" destId="{3192C8B3-8CEA-4236-8DCE-D3E4EA754785}" srcOrd="2" destOrd="0" presId="urn:microsoft.com/office/officeart/2005/8/layout/hierarchy2"/>
    <dgm:cxn modelId="{65075E2A-E49F-4934-91F6-67DBC9BD5A40}" type="presParOf" srcId="{3192C8B3-8CEA-4236-8DCE-D3E4EA754785}" destId="{C548F12F-2055-41FC-9A08-D11AC2C5CDE7}" srcOrd="0" destOrd="0" presId="urn:microsoft.com/office/officeart/2005/8/layout/hierarchy2"/>
    <dgm:cxn modelId="{0B2C1C7C-0375-4E5C-9D37-CF0D827FF6C1}" type="presParOf" srcId="{688CA454-F85B-4957-B32B-0C3B357AF3EC}" destId="{4444B492-4D47-49E1-8FB9-A1FE3F4B3913}" srcOrd="3" destOrd="0" presId="urn:microsoft.com/office/officeart/2005/8/layout/hierarchy2"/>
    <dgm:cxn modelId="{34ACBD56-0434-497C-8A18-150C3A693E9F}" type="presParOf" srcId="{4444B492-4D47-49E1-8FB9-A1FE3F4B3913}" destId="{75472488-D4F6-49F9-80E0-ACF9E0F2123D}" srcOrd="0" destOrd="0" presId="urn:microsoft.com/office/officeart/2005/8/layout/hierarchy2"/>
    <dgm:cxn modelId="{48A60C4F-8DE8-4C90-A24B-C46BAA3D131B}" type="presParOf" srcId="{4444B492-4D47-49E1-8FB9-A1FE3F4B3913}" destId="{040A2207-D08F-49B4-BD03-4EA9136A5EA1}" srcOrd="1" destOrd="0" presId="urn:microsoft.com/office/officeart/2005/8/layout/hierarchy2"/>
    <dgm:cxn modelId="{32265874-0C46-474A-923B-D17E0FE61DA2}" type="presParOf" srcId="{040A2207-D08F-49B4-BD03-4EA9136A5EA1}" destId="{FEDE931A-D6AD-4A24-9697-FC0AC5260095}" srcOrd="0" destOrd="0" presId="urn:microsoft.com/office/officeart/2005/8/layout/hierarchy2"/>
    <dgm:cxn modelId="{11BABA21-7DD0-4056-916C-E1747D2D8F1E}" type="presParOf" srcId="{FEDE931A-D6AD-4A24-9697-FC0AC5260095}" destId="{B2FEE497-AF05-4909-AF34-8605A891E019}" srcOrd="0" destOrd="0" presId="urn:microsoft.com/office/officeart/2005/8/layout/hierarchy2"/>
    <dgm:cxn modelId="{C5731614-9D84-4A43-9EE4-A3078D73A890}" type="presParOf" srcId="{040A2207-D08F-49B4-BD03-4EA9136A5EA1}" destId="{123BE1CF-3DB1-4454-B7CC-E5C9BD689714}" srcOrd="1" destOrd="0" presId="urn:microsoft.com/office/officeart/2005/8/layout/hierarchy2"/>
    <dgm:cxn modelId="{B4840B0B-23A0-4974-A9D3-46246CD2F7B2}" type="presParOf" srcId="{123BE1CF-3DB1-4454-B7CC-E5C9BD689714}" destId="{E1A4D7DA-EC87-4ED5-A0F9-F3E44EDEDFD4}" srcOrd="0" destOrd="0" presId="urn:microsoft.com/office/officeart/2005/8/layout/hierarchy2"/>
    <dgm:cxn modelId="{F953A502-29E4-42B3-B4BF-029BA316DBE1}" type="presParOf" srcId="{123BE1CF-3DB1-4454-B7CC-E5C9BD689714}" destId="{26C55330-AB72-438A-8708-B7CDFE43313C}" srcOrd="1" destOrd="0" presId="urn:microsoft.com/office/officeart/2005/8/layout/hierarchy2"/>
    <dgm:cxn modelId="{BBB40846-F8D0-492B-9104-C553D47C9BB2}" type="presParOf" srcId="{040A2207-D08F-49B4-BD03-4EA9136A5EA1}" destId="{BD3DAC7A-D127-4497-88D0-8D19FD504D39}" srcOrd="2" destOrd="0" presId="urn:microsoft.com/office/officeart/2005/8/layout/hierarchy2"/>
    <dgm:cxn modelId="{CA7F5A6F-65E9-47C0-8553-1914F21B8716}" type="presParOf" srcId="{BD3DAC7A-D127-4497-88D0-8D19FD504D39}" destId="{C8F412D0-DA4C-4FC0-9298-A72E17667536}" srcOrd="0" destOrd="0" presId="urn:microsoft.com/office/officeart/2005/8/layout/hierarchy2"/>
    <dgm:cxn modelId="{EC10552C-05B8-47CE-90D5-D5EA4471E1A1}" type="presParOf" srcId="{040A2207-D08F-49B4-BD03-4EA9136A5EA1}" destId="{322F0198-01BE-4942-84F1-FAD752F40E3B}" srcOrd="3" destOrd="0" presId="urn:microsoft.com/office/officeart/2005/8/layout/hierarchy2"/>
    <dgm:cxn modelId="{CBDB8E8E-7C2F-4842-A5D9-F14B2F2F51F8}" type="presParOf" srcId="{322F0198-01BE-4942-84F1-FAD752F40E3B}" destId="{0C04A138-9BE0-40E4-ADC9-7F7F926ABB0A}" srcOrd="0" destOrd="0" presId="urn:microsoft.com/office/officeart/2005/8/layout/hierarchy2"/>
    <dgm:cxn modelId="{47024D0F-CF8F-4280-8789-CF03D46AB827}" type="presParOf" srcId="{322F0198-01BE-4942-84F1-FAD752F40E3B}" destId="{CC962406-2282-45C7-8742-1EF5772286E9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E0FC1-4BE1-4E5B-899C-209F252ECD1D}">
      <dsp:nvSpPr>
        <dsp:cNvPr id="0" name=""/>
        <dsp:cNvSpPr/>
      </dsp:nvSpPr>
      <dsp:spPr>
        <a:xfrm>
          <a:off x="3311" y="1728114"/>
          <a:ext cx="1877802" cy="9389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 Julia</a:t>
          </a:r>
        </a:p>
      </dsp:txBody>
      <dsp:txXfrm>
        <a:off x="30810" y="1755613"/>
        <a:ext cx="1822804" cy="883903"/>
      </dsp:txXfrm>
    </dsp:sp>
    <dsp:sp modelId="{4D85A222-1FB3-4AB1-BD2C-90D7CBACABD6}">
      <dsp:nvSpPr>
        <dsp:cNvPr id="0" name=""/>
        <dsp:cNvSpPr/>
      </dsp:nvSpPr>
      <dsp:spPr>
        <a:xfrm rot="18289469">
          <a:off x="1599024" y="1638471"/>
          <a:ext cx="1315299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1315299" y="19226"/>
              </a:lnTo>
            </a:path>
          </a:pathLst>
        </a:custGeom>
        <a:noFill/>
        <a:ln w="38100" cap="flat" cmpd="sng" algn="in">
          <a:solidFill>
            <a:schemeClr val="accent5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+mj-lt"/>
          </a:endParaRPr>
        </a:p>
      </dsp:txBody>
      <dsp:txXfrm>
        <a:off x="2223791" y="1624814"/>
        <a:ext cx="65764" cy="65764"/>
      </dsp:txXfrm>
    </dsp:sp>
    <dsp:sp modelId="{88192FAD-C24E-4D18-BA35-15E203F7F0DB}">
      <dsp:nvSpPr>
        <dsp:cNvPr id="0" name=""/>
        <dsp:cNvSpPr/>
      </dsp:nvSpPr>
      <dsp:spPr>
        <a:xfrm>
          <a:off x="2632234" y="648378"/>
          <a:ext cx="1877802" cy="9389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 Static</a:t>
          </a:r>
        </a:p>
      </dsp:txBody>
      <dsp:txXfrm>
        <a:off x="2659733" y="675877"/>
        <a:ext cx="1822804" cy="883903"/>
      </dsp:txXfrm>
    </dsp:sp>
    <dsp:sp modelId="{500F520D-2360-4738-819C-4E418F63040C}">
      <dsp:nvSpPr>
        <dsp:cNvPr id="0" name=""/>
        <dsp:cNvSpPr/>
      </dsp:nvSpPr>
      <dsp:spPr>
        <a:xfrm rot="19457599">
          <a:off x="4423093" y="828668"/>
          <a:ext cx="925008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925008" y="19226"/>
              </a:lnTo>
            </a:path>
          </a:pathLst>
        </a:custGeom>
        <a:noFill/>
        <a:ln w="38100" cap="flat" cmpd="sng" algn="in">
          <a:solidFill>
            <a:schemeClr val="accent6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+mj-lt"/>
          </a:endParaRPr>
        </a:p>
      </dsp:txBody>
      <dsp:txXfrm>
        <a:off x="4862472" y="824769"/>
        <a:ext cx="46250" cy="46250"/>
      </dsp:txXfrm>
    </dsp:sp>
    <dsp:sp modelId="{36DF5646-6951-4AA2-AE30-04F0A5A9AF14}">
      <dsp:nvSpPr>
        <dsp:cNvPr id="0" name=""/>
        <dsp:cNvSpPr/>
      </dsp:nvSpPr>
      <dsp:spPr>
        <a:xfrm>
          <a:off x="5261158" y="108510"/>
          <a:ext cx="1877802" cy="9389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 FORTRAN</a:t>
          </a:r>
        </a:p>
      </dsp:txBody>
      <dsp:txXfrm>
        <a:off x="5288657" y="136009"/>
        <a:ext cx="1822804" cy="883903"/>
      </dsp:txXfrm>
    </dsp:sp>
    <dsp:sp modelId="{1354CB17-E956-4A85-9EFF-6A9B4598D711}">
      <dsp:nvSpPr>
        <dsp:cNvPr id="0" name=""/>
        <dsp:cNvSpPr/>
      </dsp:nvSpPr>
      <dsp:spPr>
        <a:xfrm rot="2142401">
          <a:off x="4423093" y="1368537"/>
          <a:ext cx="925008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925008" y="19226"/>
              </a:lnTo>
            </a:path>
          </a:pathLst>
        </a:custGeom>
        <a:noFill/>
        <a:ln w="38100" cap="flat" cmpd="sng" algn="in">
          <a:solidFill>
            <a:schemeClr val="accent6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+mj-lt"/>
          </a:endParaRPr>
        </a:p>
      </dsp:txBody>
      <dsp:txXfrm>
        <a:off x="4862472" y="1364637"/>
        <a:ext cx="46250" cy="46250"/>
      </dsp:txXfrm>
    </dsp:sp>
    <dsp:sp modelId="{2488C187-1168-47BC-BD42-1FEBC6E9FDD5}">
      <dsp:nvSpPr>
        <dsp:cNvPr id="0" name=""/>
        <dsp:cNvSpPr/>
      </dsp:nvSpPr>
      <dsp:spPr>
        <a:xfrm>
          <a:off x="5261158" y="1188246"/>
          <a:ext cx="1877802" cy="9389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 C</a:t>
          </a:r>
        </a:p>
      </dsp:txBody>
      <dsp:txXfrm>
        <a:off x="5288657" y="1215745"/>
        <a:ext cx="1822804" cy="883903"/>
      </dsp:txXfrm>
    </dsp:sp>
    <dsp:sp modelId="{3192C8B3-8CEA-4236-8DCE-D3E4EA754785}">
      <dsp:nvSpPr>
        <dsp:cNvPr id="0" name=""/>
        <dsp:cNvSpPr/>
      </dsp:nvSpPr>
      <dsp:spPr>
        <a:xfrm rot="3310531">
          <a:off x="1599024" y="2718207"/>
          <a:ext cx="1315299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1315299" y="19226"/>
              </a:lnTo>
            </a:path>
          </a:pathLst>
        </a:custGeom>
        <a:noFill/>
        <a:ln w="38100" cap="flat" cmpd="sng" algn="in">
          <a:solidFill>
            <a:schemeClr val="accent5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+mj-lt"/>
          </a:endParaRPr>
        </a:p>
      </dsp:txBody>
      <dsp:txXfrm>
        <a:off x="2223791" y="2704551"/>
        <a:ext cx="65764" cy="65764"/>
      </dsp:txXfrm>
    </dsp:sp>
    <dsp:sp modelId="{75472488-D4F6-49F9-80E0-ACF9E0F2123D}">
      <dsp:nvSpPr>
        <dsp:cNvPr id="0" name=""/>
        <dsp:cNvSpPr/>
      </dsp:nvSpPr>
      <dsp:spPr>
        <a:xfrm>
          <a:off x="2632234" y="2807851"/>
          <a:ext cx="1877802" cy="9389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 Dynamic</a:t>
          </a:r>
        </a:p>
      </dsp:txBody>
      <dsp:txXfrm>
        <a:off x="2659733" y="2835350"/>
        <a:ext cx="1822804" cy="883903"/>
      </dsp:txXfrm>
    </dsp:sp>
    <dsp:sp modelId="{FEDE931A-D6AD-4A24-9697-FC0AC5260095}">
      <dsp:nvSpPr>
        <dsp:cNvPr id="0" name=""/>
        <dsp:cNvSpPr/>
      </dsp:nvSpPr>
      <dsp:spPr>
        <a:xfrm rot="19457599">
          <a:off x="4423093" y="2988141"/>
          <a:ext cx="925008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925008" y="19226"/>
              </a:lnTo>
            </a:path>
          </a:pathLst>
        </a:custGeom>
        <a:noFill/>
        <a:ln w="38100" cap="flat" cmpd="sng" algn="in">
          <a:solidFill>
            <a:schemeClr val="accent6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+mj-lt"/>
          </a:endParaRPr>
        </a:p>
      </dsp:txBody>
      <dsp:txXfrm>
        <a:off x="4862472" y="2984242"/>
        <a:ext cx="46250" cy="46250"/>
      </dsp:txXfrm>
    </dsp:sp>
    <dsp:sp modelId="{E1A4D7DA-EC87-4ED5-A0F9-F3E44EDEDFD4}">
      <dsp:nvSpPr>
        <dsp:cNvPr id="0" name=""/>
        <dsp:cNvSpPr/>
      </dsp:nvSpPr>
      <dsp:spPr>
        <a:xfrm>
          <a:off x="5261158" y="2267983"/>
          <a:ext cx="1877802" cy="9389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 MATLAB</a:t>
          </a:r>
        </a:p>
      </dsp:txBody>
      <dsp:txXfrm>
        <a:off x="5288657" y="2295482"/>
        <a:ext cx="1822804" cy="883903"/>
      </dsp:txXfrm>
    </dsp:sp>
    <dsp:sp modelId="{BD3DAC7A-D127-4497-88D0-8D19FD504D39}">
      <dsp:nvSpPr>
        <dsp:cNvPr id="0" name=""/>
        <dsp:cNvSpPr/>
      </dsp:nvSpPr>
      <dsp:spPr>
        <a:xfrm rot="2142401">
          <a:off x="4423093" y="3528010"/>
          <a:ext cx="925008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925008" y="19226"/>
              </a:lnTo>
            </a:path>
          </a:pathLst>
        </a:custGeom>
        <a:noFill/>
        <a:ln w="38100" cap="flat" cmpd="sng" algn="in">
          <a:solidFill>
            <a:schemeClr val="accent6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+mj-lt"/>
          </a:endParaRPr>
        </a:p>
      </dsp:txBody>
      <dsp:txXfrm>
        <a:off x="4862472" y="3524110"/>
        <a:ext cx="46250" cy="46250"/>
      </dsp:txXfrm>
    </dsp:sp>
    <dsp:sp modelId="{0C04A138-9BE0-40E4-ADC9-7F7F926ABB0A}">
      <dsp:nvSpPr>
        <dsp:cNvPr id="0" name=""/>
        <dsp:cNvSpPr/>
      </dsp:nvSpPr>
      <dsp:spPr>
        <a:xfrm>
          <a:off x="5261158" y="3347719"/>
          <a:ext cx="1877802" cy="9389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 Python</a:t>
          </a:r>
        </a:p>
      </dsp:txBody>
      <dsp:txXfrm>
        <a:off x="5288657" y="3375218"/>
        <a:ext cx="1822804" cy="883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45F666-D2BD-40A8-9E23-F547DCE514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C5F35-CB36-4A4A-94C0-8F9C1D8B5D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DA3F2-0346-4DDC-9D3A-754A1E13AE1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47894-D683-4DC7-916C-89F1484E44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C9687-C63D-49E1-9A3E-8D5FD75159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769D9-E53A-41C2-B242-9BAC853F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0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A0F1C-909F-47C1-BBCD-BA954707B063}" type="datetimeFigureOut">
              <a:rPr lang="en-US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989BD-5870-47E0-86EC-5B423DAED47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#Mar18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https://solarsystem.nasa.gov/images/galleries/p9_kbo_extras_orbits_2_1400.jpg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05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Sun centered ecliptic frame - Inertial sun ecliptic reference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3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Dict</a:t>
            </a:r>
            <a:r>
              <a:rPr lang="en-US" dirty="0"/>
              <a:t> – Julia doesn’t have persistent storage variables, </a:t>
            </a:r>
            <a:r>
              <a:rPr lang="en-US" dirty="0" err="1"/>
              <a:t>dict</a:t>
            </a:r>
            <a:r>
              <a:rPr lang="en-US" dirty="0"/>
              <a:t> used as a workspace for the function</a:t>
            </a:r>
          </a:p>
          <a:p>
            <a:r>
              <a:rPr lang="en-US" dirty="0"/>
              <a:t>Allows he code save variables of different sizes and types into one structure</a:t>
            </a:r>
          </a:p>
          <a:p>
            <a:r>
              <a:rPr lang="en-US" dirty="0"/>
              <a:t>This one is just a placeholder but the code runs faster if a dictionary variable is specified </a:t>
            </a:r>
          </a:p>
          <a:p>
            <a:r>
              <a:rPr lang="en-US" dirty="0"/>
              <a:t>TDB – Barycentric dynamical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2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Sun centered ecliptic frame - Inertial sun ecliptic reference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0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Dict</a:t>
            </a:r>
            <a:r>
              <a:rPr lang="en-US" dirty="0"/>
              <a:t> – Julia doesn’t have persistent storage variables, </a:t>
            </a:r>
            <a:r>
              <a:rPr lang="en-US" dirty="0" err="1"/>
              <a:t>dict</a:t>
            </a:r>
            <a:r>
              <a:rPr lang="en-US" dirty="0"/>
              <a:t> used as a workspace for the function</a:t>
            </a:r>
          </a:p>
          <a:p>
            <a:r>
              <a:rPr lang="en-US" dirty="0"/>
              <a:t>Allows he code save variables of different sizes and types into one structure</a:t>
            </a:r>
          </a:p>
          <a:p>
            <a:r>
              <a:rPr lang="en-US" dirty="0"/>
              <a:t>This one is just a placeholder but the code runs faster if a dictionary variable is specified </a:t>
            </a:r>
          </a:p>
          <a:p>
            <a:r>
              <a:rPr lang="en-US" dirty="0"/>
              <a:t>TDB – Barycentric dynamical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04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Sun centered ecliptic frame - Inertial sun ecliptic reference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5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first-generation of the ephemeris reader was designed with the ability to calculate characteristics of major and small bodies at user-defined times and find Lagrange points of user-defined bodies using Julia 0.6.</a:t>
            </a:r>
            <a:r>
              <a:rPr lang="en-US" sz="120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goal of the code is to create a computationally efficient, flexible, and multifunctional tool that will be used in mission design and Julia Language implementation within NASA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58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1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5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Julia was publicly released in 2012 and is a combination of static languages, such as Fortran and C, and dynamic languages, such as </a:t>
            </a:r>
            <a:r>
              <a:rPr lang="en-US" dirty="0" err="1"/>
              <a:t>Matlab</a:t>
            </a:r>
            <a:r>
              <a:rPr lang="en-US" dirty="0"/>
              <a:t> and Python. With this combination, Julia has a high computational efficiency and performance level (due to its static language components) while still providing an interactive and productive behavior (from its dynamic language parts).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6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Original code in MATLAB</a:t>
            </a:r>
          </a:p>
          <a:p>
            <a:r>
              <a:rPr lang="en-US" sz="1200" dirty="0"/>
              <a:t>Major and small body characteristics</a:t>
            </a:r>
          </a:p>
          <a:p>
            <a:r>
              <a:rPr lang="en-US" sz="1200" dirty="0"/>
              <a:t>Lagrange points</a:t>
            </a:r>
          </a:p>
          <a:p>
            <a:r>
              <a:rPr lang="en-US" sz="1200" dirty="0"/>
              <a:t>Higher order spherical harmonics</a:t>
            </a:r>
          </a:p>
          <a:p>
            <a:r>
              <a:rPr lang="en-US" sz="1200" dirty="0"/>
              <a:t>Asteroid shape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8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general overview of how the functions work/why they are necessary and that they take inputs and give outputs (describe inputs/outputs in terms of the diagram on the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17 asteroids</a:t>
            </a:r>
          </a:p>
          <a:p>
            <a:pPr marL="171450" indent="-171450">
              <a:buFontTx/>
              <a:buChar char="-"/>
            </a:pPr>
            <a:r>
              <a:rPr lang="en-US" dirty="0"/>
              <a:t>48 major bodies and moons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8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17 asteroids</a:t>
            </a:r>
          </a:p>
          <a:p>
            <a:pPr marL="171450" indent="-171450">
              <a:buFontTx/>
              <a:buChar char="-"/>
            </a:pPr>
            <a:r>
              <a:rPr lang="en-US" dirty="0"/>
              <a:t>48 major bodies and moons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Associated Legendre function of degree </a:t>
            </a:r>
            <a:r>
              <a:rPr lang="en-US" i="1" dirty="0"/>
              <a:t>n</a:t>
            </a:r>
            <a:r>
              <a:rPr lang="en-US" i="0" dirty="0"/>
              <a:t> and order </a:t>
            </a:r>
            <a:r>
              <a:rPr lang="en-US" i="1" dirty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3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8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Julia works like Python in that additional libraries must be loaded for additional features</a:t>
            </a:r>
          </a:p>
          <a:p>
            <a:endParaRPr lang="en-US" dirty="0"/>
          </a:p>
          <a:p>
            <a:r>
              <a:rPr lang="en-US" dirty="0"/>
              <a:t>Questions:</a:t>
            </a:r>
          </a:p>
          <a:p>
            <a:r>
              <a:rPr lang="en-US" dirty="0"/>
              <a:t>JLD – allows Julia to save variables in a format similar to .mat in MATLAB</a:t>
            </a:r>
          </a:p>
          <a:p>
            <a:r>
              <a:rPr lang="en-US" dirty="0"/>
              <a:t>HDF5 - Hierarchical Data Format 5 , managing data collections of all sizes and complexity.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2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Dict</a:t>
            </a:r>
            <a:r>
              <a:rPr lang="en-US" dirty="0"/>
              <a:t> – Julia doesn’t have persistent storage variables, </a:t>
            </a:r>
            <a:r>
              <a:rPr lang="en-US" dirty="0" err="1"/>
              <a:t>dict</a:t>
            </a:r>
            <a:r>
              <a:rPr lang="en-US" dirty="0"/>
              <a:t> used as a workspace for the function</a:t>
            </a:r>
          </a:p>
          <a:p>
            <a:r>
              <a:rPr lang="en-US" dirty="0"/>
              <a:t>Allows he code save variables of different sizes and types into one structure</a:t>
            </a:r>
          </a:p>
          <a:p>
            <a:r>
              <a:rPr lang="en-US" dirty="0"/>
              <a:t>This one is just a placeholder but the code runs faster if a dictionary variable is specified </a:t>
            </a:r>
          </a:p>
          <a:p>
            <a:r>
              <a:rPr lang="en-US" dirty="0"/>
              <a:t>TDB – Barycentric dynamical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89BD-5870-47E0-86EC-5B423DAED47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 userDrawn="1"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44B4793-EC90-4490-B73A-7C1CF3CFA409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Julia Mihaylov | Renee Spear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614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8164512" cy="6622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572" y="1354975"/>
            <a:ext cx="8264928" cy="449718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607-FBD9-4991-86E3-68916FAED20B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 Mihaylov | Renee Spear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7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8AF9354F-F6FC-4CAE-B96F-5680E86D25C3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r>
              <a:rPr lang="en-US"/>
              <a:t>Julia Mihaylov | Renee Spear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774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ard 7">
            <a:extLst>
              <a:ext uri="{FF2B5EF4-FFF2-40B4-BE49-F238E27FC236}">
                <a16:creationId xmlns:a16="http://schemas.microsoft.com/office/drawing/2014/main" id="{3C65E707-F1E9-41C5-814D-21883528C601}"/>
              </a:ext>
            </a:extLst>
          </p:cNvPr>
          <p:cNvSpPr/>
          <p:nvPr userDrawn="1"/>
        </p:nvSpPr>
        <p:spPr>
          <a:xfrm flipH="1">
            <a:off x="-3" y="389525"/>
            <a:ext cx="9143999" cy="895049"/>
          </a:xfrm>
          <a:prstGeom prst="flowChartPunchedCar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8164512" cy="895049"/>
          </a:xfrm>
        </p:spPr>
        <p:txBody>
          <a:bodyPr/>
          <a:lstStyle>
            <a:lvl1pPr algn="l">
              <a:defRPr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70610"/>
            <a:ext cx="8000999" cy="44536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B5BB-574B-4FF1-80C0-9A4A1BDA0E03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446" y="6500204"/>
            <a:ext cx="2861142" cy="365125"/>
          </a:xfrm>
        </p:spPr>
        <p:txBody>
          <a:bodyPr/>
          <a:lstStyle/>
          <a:p>
            <a:r>
              <a:rPr lang="en-US"/>
              <a:t>Julia Mihaylov | Renee Spear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09" y="6492875"/>
            <a:ext cx="407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1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 userDrawn="1"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6AF07AF-1A6A-4949-B07C-C920ADD44CF4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Julia Mihaylov | Renee Spear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67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8164512" cy="96155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2723"/>
            <a:ext cx="4000500" cy="4031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756" y="1709401"/>
            <a:ext cx="4082256" cy="4031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BA99-389B-493C-AD33-F175D85220F0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 Mihaylov | Renee Spear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4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8164512" cy="6725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45" y="1363347"/>
            <a:ext cx="3951039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45" y="2331404"/>
            <a:ext cx="3951039" cy="3163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005" y="1362801"/>
            <a:ext cx="4031008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005" y="2331404"/>
            <a:ext cx="4031008" cy="3163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5E51-E8DE-4118-A9D1-224FE2DB035A}" type="datetime1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 Mihaylov | Renee Spear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6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8164512" cy="49524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753-67BC-4679-AD2E-7A8D26BFD2F4}" type="datetime1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 Mihaylov | Renee Spear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4E5D-A59B-42C8-86BB-AF2B2157AD73}" type="datetime1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 Mihaylov | Renee Spear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7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8001000" cy="774557"/>
          </a:xfrm>
        </p:spPr>
        <p:txBody>
          <a:bodyPr anchor="t">
            <a:noAutofit/>
          </a:bodyPr>
          <a:lstStyle>
            <a:lvl1pPr algn="l"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421475"/>
            <a:ext cx="4686300" cy="4765315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421475"/>
            <a:ext cx="2879082" cy="4439575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5F61-724E-49A1-BFE2-29DC5DEDFBC1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 Mihaylov | Renee Spear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3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262"/>
            <a:ext cx="8000999" cy="939029"/>
          </a:xfrm>
        </p:spPr>
        <p:txBody>
          <a:bodyPr anchor="t">
            <a:noAutofit/>
          </a:bodyPr>
          <a:lstStyle>
            <a:lvl1pPr algn="l">
              <a:lnSpc>
                <a:spcPct val="93000"/>
              </a:lnSpc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604356"/>
            <a:ext cx="4629150" cy="525364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8CCE-2A51-442D-AA71-4DD06471F49E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 Mihaylov | Renee Spear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20E3390-369A-4B9C-AEAE-7CA85EC6F53D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Julia Mihaylov | Renee Spear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766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0" pos="212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5879891-3CC0-4504-933E-5FBFD418F6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5" name="Freeform 6" title="Page Number Shape">
            <a:extLst>
              <a:ext uri="{FF2B5EF4-FFF2-40B4-BE49-F238E27FC236}">
                <a16:creationId xmlns:a16="http://schemas.microsoft.com/office/drawing/2014/main" id="{AD6DF8F6-25A0-48B6-B2FA-AE2F0DD512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514572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8" name="Picture 4" descr="Image result for nasa solar system">
            <a:extLst>
              <a:ext uri="{FF2B5EF4-FFF2-40B4-BE49-F238E27FC236}">
                <a16:creationId xmlns:a16="http://schemas.microsoft.com/office/drawing/2014/main" id="{AA74FB79-66B3-48C6-85CC-DCB869364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-1778" r="16603" b="-1"/>
          <a:stretch/>
        </p:blipFill>
        <p:spPr bwMode="auto">
          <a:xfrm flipV="1">
            <a:off x="-170688" y="0"/>
            <a:ext cx="9326878" cy="69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16" y="266316"/>
            <a:ext cx="8644091" cy="2891411"/>
          </a:xfrm>
          <a:solidFill>
            <a:srgbClr val="1A171A">
              <a:alpha val="0"/>
            </a:srgbClr>
          </a:solidFill>
        </p:spPr>
        <p:txBody>
          <a:bodyPr anchor="t">
            <a:normAutofit/>
          </a:bodyPr>
          <a:lstStyle/>
          <a:p>
            <a:pPr algn="ctr"/>
            <a:r>
              <a:rPr lang="en-US" sz="4000" b="1" cap="none" spc="50" dirty="0">
                <a:ln w="0"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Julia Language 1.0 Ephemeris and Physical Constants Reader for Solar System Bodies</a:t>
            </a:r>
            <a:br>
              <a:rPr lang="en-US" sz="4000" b="1" cap="none" spc="50" dirty="0">
                <a:ln w="0"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br>
              <a:rPr lang="en-US" sz="4000" b="1" cap="none" spc="50" dirty="0">
                <a:ln w="0"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4000" b="1" cap="none" spc="50" dirty="0">
                <a:ln w="0"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Gravitational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375" y="4016260"/>
            <a:ext cx="7211250" cy="2329882"/>
          </a:xfrm>
        </p:spPr>
        <p:txBody>
          <a:bodyPr numCol="1" anchor="b">
            <a:normAutofit/>
          </a:bodyPr>
          <a:lstStyle/>
          <a:p>
            <a:pPr algn="ctr">
              <a:lnSpc>
                <a:spcPct val="104000"/>
              </a:lnSpc>
              <a:spcAft>
                <a:spcPts val="600"/>
              </a:spcAft>
            </a:pPr>
            <a:r>
              <a:rPr lang="en-US" b="1" spc="50" dirty="0">
                <a:ln w="0">
                  <a:solidFill>
                    <a:schemeClr val="tx2">
                      <a:lumMod val="9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/>
              </a:rPr>
              <a:t>Renee Spear</a:t>
            </a:r>
          </a:p>
          <a:p>
            <a:pPr algn="ctr">
              <a:lnSpc>
                <a:spcPct val="104000"/>
              </a:lnSpc>
              <a:spcAft>
                <a:spcPts val="600"/>
              </a:spcAft>
            </a:pPr>
            <a:r>
              <a:rPr lang="en-US" sz="1400" b="1" spc="50" dirty="0">
                <a:ln w="0">
                  <a:solidFill>
                    <a:schemeClr val="tx2">
                      <a:lumMod val="9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/>
              </a:rPr>
              <a:t>Embry-Riddle Aeronautical University</a:t>
            </a:r>
          </a:p>
          <a:p>
            <a:pPr algn="ctr">
              <a:lnSpc>
                <a:spcPct val="104000"/>
              </a:lnSpc>
              <a:spcAft>
                <a:spcPts val="600"/>
              </a:spcAft>
            </a:pPr>
            <a:r>
              <a:rPr lang="en-US" sz="1400" b="1" spc="50" dirty="0">
                <a:ln w="0">
                  <a:solidFill>
                    <a:schemeClr val="tx2">
                      <a:lumMod val="9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/>
              </a:rPr>
              <a:t>Aerospace Engineering Department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9EACC72-B57A-43C2-89FF-5C05056D5EEC}"/>
              </a:ext>
            </a:extLst>
          </p:cNvPr>
          <p:cNvSpPr txBox="1">
            <a:spLocks/>
          </p:cNvSpPr>
          <p:nvPr/>
        </p:nvSpPr>
        <p:spPr>
          <a:xfrm>
            <a:off x="-52479" y="6605195"/>
            <a:ext cx="7211250" cy="289198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/>
          </a:bodyPr>
          <a:lstStyle>
            <a:lvl1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5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35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2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2000"/>
              </a:lnSpc>
              <a:spcBef>
                <a:spcPts val="975"/>
              </a:spcBef>
              <a:buFont typeface="Corbel" panose="020B0503020204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2000"/>
              </a:lnSpc>
              <a:spcBef>
                <a:spcPts val="975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2000"/>
              </a:lnSpc>
              <a:spcBef>
                <a:spcPts val="975"/>
              </a:spcBef>
              <a:buFont typeface="Corbel" panose="020B0503020204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2000"/>
              </a:lnSpc>
              <a:spcBef>
                <a:spcPts val="975"/>
              </a:spcBef>
              <a:buFont typeface="Arial" panose="020B0604020202020204" pitchFamily="34" charset="0"/>
              <a:buNone/>
              <a:defRPr sz="12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https://solarsystem.nasa.gov/images/galleries/p9_kbo_extras_orbits_2_1400.jpg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/>
              <a:t>gravmod</a:t>
            </a:r>
            <a:r>
              <a:rPr lang="en-US" sz="3400" dirty="0"/>
              <a:t> Spheroid Model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0BF0A-46AA-4AAD-81F0-A97C78C3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60694"/>
              </p:ext>
            </p:extLst>
          </p:nvPr>
        </p:nvGraphicFramePr>
        <p:xfrm>
          <a:off x="571500" y="3798592"/>
          <a:ext cx="7969385" cy="17594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3429">
                  <a:extLst>
                    <a:ext uri="{9D8B030D-6E8A-4147-A177-3AD203B41FA5}">
                      <a16:colId xmlns:a16="http://schemas.microsoft.com/office/drawing/2014/main" val="63118128"/>
                    </a:ext>
                  </a:extLst>
                </a:gridCol>
                <a:gridCol w="4405956">
                  <a:extLst>
                    <a:ext uri="{9D8B030D-6E8A-4147-A177-3AD203B41FA5}">
                      <a16:colId xmlns:a16="http://schemas.microsoft.com/office/drawing/2014/main" val="121631926"/>
                    </a:ext>
                  </a:extLst>
                </a:gridCol>
              </a:tblGrid>
              <a:tr h="40307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6939303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“Earth”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Desired body for gravitational potential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7464733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[-1.5*10^7, 1.5*10^8, -7.0*10^3]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Spacecraft position </a:t>
                      </a:r>
                      <a:r>
                        <a:rPr lang="en-US" sz="2000" dirty="0" err="1">
                          <a:latin typeface="+mj-lt"/>
                        </a:rPr>
                        <a:t>wrt</a:t>
                      </a:r>
                      <a:r>
                        <a:rPr lang="en-US" sz="2000" dirty="0">
                          <a:latin typeface="+mj-lt"/>
                        </a:rPr>
                        <a:t> Sun [km]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33426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0176" y="1987034"/>
            <a:ext cx="8183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</a:rPr>
              <a:t>potentialB</a:t>
            </a:r>
            <a:r>
              <a:rPr lang="en-US" sz="2400" b="1" dirty="0">
                <a:latin typeface="+mj-lt"/>
              </a:rPr>
              <a:t> = </a:t>
            </a:r>
            <a:r>
              <a:rPr lang="en-US" sz="2400" b="1" dirty="0" err="1">
                <a:latin typeface="+mj-lt"/>
              </a:rPr>
              <a:t>gravmod</a:t>
            </a:r>
            <a:r>
              <a:rPr lang="en-US" sz="2400" b="1" dirty="0">
                <a:latin typeface="+mj-lt"/>
              </a:rPr>
              <a:t>([“Earth”], [-1.5*10^7, 1.5*10^8,</a:t>
            </a:r>
          </a:p>
          <a:p>
            <a:pPr algn="ctr"/>
            <a:r>
              <a:rPr lang="en-US" sz="2400" b="1" dirty="0">
                <a:latin typeface="+mj-lt"/>
              </a:rPr>
              <a:t>							-7.0*10^3])</a:t>
            </a:r>
          </a:p>
        </p:txBody>
      </p:sp>
    </p:spTree>
    <p:extLst>
      <p:ext uri="{BB962C8B-B14F-4D97-AF65-F5344CB8AC3E}">
        <p14:creationId xmlns:p14="http://schemas.microsoft.com/office/powerpoint/2010/main" val="32889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094" y="1949778"/>
            <a:ext cx="880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Input:	 </a:t>
            </a:r>
            <a:r>
              <a:rPr lang="en-US" sz="2400" b="1" dirty="0" err="1">
                <a:latin typeface="+mj-lt"/>
              </a:rPr>
              <a:t>potentialB</a:t>
            </a:r>
            <a:r>
              <a:rPr lang="en-US" sz="2400" b="1" dirty="0">
                <a:latin typeface="+mj-lt"/>
              </a:rPr>
              <a:t> = </a:t>
            </a:r>
            <a:r>
              <a:rPr lang="en-US" sz="2400" b="1" dirty="0" err="1">
                <a:latin typeface="+mj-lt"/>
              </a:rPr>
              <a:t>gravmod</a:t>
            </a:r>
            <a:r>
              <a:rPr lang="en-US" sz="2400" b="1" dirty="0">
                <a:latin typeface="+mj-lt"/>
              </a:rPr>
              <a:t>([“Earth”],</a:t>
            </a:r>
          </a:p>
          <a:p>
            <a:r>
              <a:rPr lang="en-US" sz="2400" b="1" dirty="0">
                <a:latin typeface="+mj-lt"/>
              </a:rPr>
              <a:t>			[-1.5*10^7, 1.5*10^8, -7.0*10^3])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088" y="3116328"/>
            <a:ext cx="86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Output:	 6.91*10^8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DE7378-BCC9-48C7-8D0B-313D8A28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/>
              <a:t>gravmod</a:t>
            </a:r>
            <a:r>
              <a:rPr lang="en-US" sz="3400" dirty="0"/>
              <a:t> Spheroid Model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BCEA6-C5E2-4D61-84F5-A09A836D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4E0A541-BF8A-4752-9642-100E2298A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28265"/>
              </p:ext>
            </p:extLst>
          </p:nvPr>
        </p:nvGraphicFramePr>
        <p:xfrm>
          <a:off x="669061" y="3697588"/>
          <a:ext cx="7969385" cy="1081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3429">
                  <a:extLst>
                    <a:ext uri="{9D8B030D-6E8A-4147-A177-3AD203B41FA5}">
                      <a16:colId xmlns:a16="http://schemas.microsoft.com/office/drawing/2014/main" val="63118128"/>
                    </a:ext>
                  </a:extLst>
                </a:gridCol>
                <a:gridCol w="4405956">
                  <a:extLst>
                    <a:ext uri="{9D8B030D-6E8A-4147-A177-3AD203B41FA5}">
                      <a16:colId xmlns:a16="http://schemas.microsoft.com/office/drawing/2014/main" val="121631926"/>
                    </a:ext>
                  </a:extLst>
                </a:gridCol>
              </a:tblGrid>
              <a:tr h="40307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Output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6939303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6.91*10^8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Potential of the body on the spacecraft at that location [kJ/kg]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746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2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/>
              <a:t>gravmod</a:t>
            </a:r>
            <a:r>
              <a:rPr lang="en-US" sz="3400" dirty="0"/>
              <a:t> Ellipsoid Model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0BF0A-46AA-4AAD-81F0-A97C78C3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94363"/>
              </p:ext>
            </p:extLst>
          </p:nvPr>
        </p:nvGraphicFramePr>
        <p:xfrm>
          <a:off x="587307" y="3789232"/>
          <a:ext cx="7969385" cy="17594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3429">
                  <a:extLst>
                    <a:ext uri="{9D8B030D-6E8A-4147-A177-3AD203B41FA5}">
                      <a16:colId xmlns:a16="http://schemas.microsoft.com/office/drawing/2014/main" val="63118128"/>
                    </a:ext>
                  </a:extLst>
                </a:gridCol>
                <a:gridCol w="4405956">
                  <a:extLst>
                    <a:ext uri="{9D8B030D-6E8A-4147-A177-3AD203B41FA5}">
                      <a16:colId xmlns:a16="http://schemas.microsoft.com/office/drawing/2014/main" val="121631926"/>
                    </a:ext>
                  </a:extLst>
                </a:gridCol>
              </a:tblGrid>
              <a:tr h="40307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6939303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[“Ceres”]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Desired body for gravitational potential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7464733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[-2.96*10^8, -2.12*10^8, 0.74*10^8]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Spacecraft position </a:t>
                      </a:r>
                      <a:r>
                        <a:rPr lang="en-US" sz="2000" dirty="0" err="1">
                          <a:latin typeface="Trebuchet MS" panose="020B0603020202020204" pitchFamily="34" charset="0"/>
                        </a:rPr>
                        <a:t>wrt</a:t>
                      </a:r>
                      <a:r>
                        <a:rPr lang="en-US" sz="2000" dirty="0">
                          <a:latin typeface="Trebuchet MS" panose="020B0603020202020204" pitchFamily="34" charset="0"/>
                        </a:rPr>
                        <a:t> Sun [km]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33426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4636" y="1987034"/>
            <a:ext cx="685476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</a:rPr>
              <a:t>potentialB</a:t>
            </a:r>
            <a:r>
              <a:rPr lang="en-US" sz="2400" b="1" dirty="0">
                <a:latin typeface="+mj-lt"/>
              </a:rPr>
              <a:t> = </a:t>
            </a:r>
            <a:r>
              <a:rPr lang="en-US" sz="2400" b="1" dirty="0" err="1">
                <a:latin typeface="+mj-lt"/>
              </a:rPr>
              <a:t>gravmod</a:t>
            </a:r>
            <a:r>
              <a:rPr lang="en-US" sz="2400" b="1" dirty="0">
                <a:latin typeface="+mj-lt"/>
              </a:rPr>
              <a:t>([“Ceres”], [-2.96*10^8,</a:t>
            </a:r>
          </a:p>
          <a:p>
            <a:pPr algn="ctr"/>
            <a:endParaRPr lang="en-US" sz="500" b="1" dirty="0"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					-2.12*10^8, 0.74*10^8])</a:t>
            </a:r>
          </a:p>
        </p:txBody>
      </p:sp>
    </p:spTree>
    <p:extLst>
      <p:ext uri="{BB962C8B-B14F-4D97-AF65-F5344CB8AC3E}">
        <p14:creationId xmlns:p14="http://schemas.microsoft.com/office/powerpoint/2010/main" val="37834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579" y="1696523"/>
            <a:ext cx="880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Input:	 </a:t>
            </a:r>
            <a:r>
              <a:rPr lang="en-US" sz="2400" b="1" dirty="0" err="1">
                <a:latin typeface="+mj-lt"/>
              </a:rPr>
              <a:t>potentialB</a:t>
            </a:r>
            <a:r>
              <a:rPr lang="en-US" sz="2400" b="1" dirty="0">
                <a:latin typeface="+mj-lt"/>
              </a:rPr>
              <a:t> = </a:t>
            </a:r>
            <a:r>
              <a:rPr lang="en-US" sz="2400" b="1" dirty="0" err="1"/>
              <a:t>gravmod</a:t>
            </a:r>
            <a:r>
              <a:rPr lang="en-US" sz="2400" b="1" dirty="0"/>
              <a:t>([“Ceres”], 							[-2.96*10^8, 2.12*10^8, 0.74*10^8])</a:t>
            </a:r>
          </a:p>
          <a:p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089" y="2801542"/>
            <a:ext cx="86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Output:	 1.93*10^-12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DE7378-BCC9-48C7-8D0B-313D8A28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/>
              <a:t>gravmod</a:t>
            </a:r>
            <a:r>
              <a:rPr lang="en-US" sz="3400" dirty="0"/>
              <a:t> Ellipsoid Model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BCEA6-C5E2-4D61-84F5-A09A836D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4E0A541-BF8A-4752-9642-100E2298A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72997"/>
              </p:ext>
            </p:extLst>
          </p:nvPr>
        </p:nvGraphicFramePr>
        <p:xfrm>
          <a:off x="669063" y="3702503"/>
          <a:ext cx="7969385" cy="1386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3429">
                  <a:extLst>
                    <a:ext uri="{9D8B030D-6E8A-4147-A177-3AD203B41FA5}">
                      <a16:colId xmlns:a16="http://schemas.microsoft.com/office/drawing/2014/main" val="63118128"/>
                    </a:ext>
                  </a:extLst>
                </a:gridCol>
                <a:gridCol w="4405956">
                  <a:extLst>
                    <a:ext uri="{9D8B030D-6E8A-4147-A177-3AD203B41FA5}">
                      <a16:colId xmlns:a16="http://schemas.microsoft.com/office/drawing/2014/main" val="121631926"/>
                    </a:ext>
                  </a:extLst>
                </a:gridCol>
              </a:tblGrid>
              <a:tr h="40307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6939303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1.93*10^-12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Gravitational potential of the body on the spacecraft at that location [kJ/kg]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746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40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/>
              <a:t>gravmod</a:t>
            </a:r>
            <a:r>
              <a:rPr lang="en-US" sz="3400" dirty="0"/>
              <a:t> Time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0BF0A-46AA-4AAD-81F0-A97C78C3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36734"/>
              </p:ext>
            </p:extLst>
          </p:nvPr>
        </p:nvGraphicFramePr>
        <p:xfrm>
          <a:off x="571500" y="3350338"/>
          <a:ext cx="7969385" cy="24376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3429">
                  <a:extLst>
                    <a:ext uri="{9D8B030D-6E8A-4147-A177-3AD203B41FA5}">
                      <a16:colId xmlns:a16="http://schemas.microsoft.com/office/drawing/2014/main" val="63118128"/>
                    </a:ext>
                  </a:extLst>
                </a:gridCol>
                <a:gridCol w="4405956">
                  <a:extLst>
                    <a:ext uri="{9D8B030D-6E8A-4147-A177-3AD203B41FA5}">
                      <a16:colId xmlns:a16="http://schemas.microsoft.com/office/drawing/2014/main" val="121631926"/>
                    </a:ext>
                  </a:extLst>
                </a:gridCol>
              </a:tblGrid>
              <a:tr h="40307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6939303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[“Mars”]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Desired body for gravitational potential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7464733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[2.12*10^8, 1.96*10^8,          -3.63*10^5]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Spacecraft position </a:t>
                      </a:r>
                      <a:r>
                        <a:rPr lang="en-US" sz="2000" dirty="0" err="1">
                          <a:latin typeface="+mj-lt"/>
                        </a:rPr>
                        <a:t>wrt</a:t>
                      </a:r>
                      <a:r>
                        <a:rPr lang="en-US" sz="2000" dirty="0">
                          <a:latin typeface="+mj-lt"/>
                        </a:rPr>
                        <a:t> Sun [km]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3342628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[2260.]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Noon TDB March 10, 2006 (with respect to J2000)​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703456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465" y="1987034"/>
            <a:ext cx="831509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</a:rPr>
              <a:t>potentialB</a:t>
            </a:r>
            <a:r>
              <a:rPr lang="en-US" sz="2400" b="1" dirty="0">
                <a:latin typeface="+mj-lt"/>
              </a:rPr>
              <a:t> = </a:t>
            </a:r>
            <a:r>
              <a:rPr lang="en-US" sz="2400" b="1" dirty="0" err="1">
                <a:latin typeface="+mj-lt"/>
              </a:rPr>
              <a:t>gravmod</a:t>
            </a:r>
            <a:r>
              <a:rPr lang="en-US" sz="2400" b="1" dirty="0">
                <a:latin typeface="+mj-lt"/>
              </a:rPr>
              <a:t>([“Mars”], [2.12*10^8, 1.96*10^8,</a:t>
            </a:r>
          </a:p>
          <a:p>
            <a:pPr algn="ctr"/>
            <a:endParaRPr lang="en-US" sz="500" b="1" dirty="0"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					-3.63*10^5], [2260.])</a:t>
            </a:r>
          </a:p>
        </p:txBody>
      </p:sp>
    </p:spTree>
    <p:extLst>
      <p:ext uri="{BB962C8B-B14F-4D97-AF65-F5344CB8AC3E}">
        <p14:creationId xmlns:p14="http://schemas.microsoft.com/office/powerpoint/2010/main" val="8074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05771" y="1601213"/>
            <a:ext cx="8965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Input:	</a:t>
            </a:r>
            <a:r>
              <a:rPr lang="en-US" sz="2400" b="1" dirty="0" err="1">
                <a:latin typeface="+mj-lt"/>
              </a:rPr>
              <a:t>potentialB</a:t>
            </a:r>
            <a:r>
              <a:rPr lang="en-US" sz="2400" b="1" dirty="0">
                <a:latin typeface="+mj-lt"/>
              </a:rPr>
              <a:t> = </a:t>
            </a:r>
            <a:r>
              <a:rPr lang="en-US" sz="2400" b="1" dirty="0" err="1">
                <a:latin typeface="+mj-lt"/>
              </a:rPr>
              <a:t>gravmod</a:t>
            </a:r>
            <a:r>
              <a:rPr lang="en-US" sz="2400" b="1" dirty="0">
                <a:latin typeface="+mj-lt"/>
              </a:rPr>
              <a:t>(</a:t>
            </a:r>
            <a:r>
              <a:rPr lang="en-US" sz="2400" b="1" dirty="0"/>
              <a:t>[“Mars”],</a:t>
            </a:r>
          </a:p>
          <a:p>
            <a:pPr algn="ctr"/>
            <a:r>
              <a:rPr lang="en-US" sz="2400" b="1" dirty="0"/>
              <a:t>				[2.12*10^8, 1.96*10^8,              					-3.63*10^5], [2260.])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089" y="2801542"/>
            <a:ext cx="86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Output:	1.12*10^-8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DE7378-BCC9-48C7-8D0B-313D8A28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/>
              <a:t>gravmod</a:t>
            </a:r>
            <a:r>
              <a:rPr lang="en-US" sz="3400" dirty="0"/>
              <a:t> Time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BCEA6-C5E2-4D61-84F5-A09A836D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4E0A541-BF8A-4752-9642-100E2298A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10486"/>
              </p:ext>
            </p:extLst>
          </p:nvPr>
        </p:nvGraphicFramePr>
        <p:xfrm>
          <a:off x="669063" y="3702503"/>
          <a:ext cx="7969385" cy="1081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3429">
                  <a:extLst>
                    <a:ext uri="{9D8B030D-6E8A-4147-A177-3AD203B41FA5}">
                      <a16:colId xmlns:a16="http://schemas.microsoft.com/office/drawing/2014/main" val="63118128"/>
                    </a:ext>
                  </a:extLst>
                </a:gridCol>
                <a:gridCol w="4405956">
                  <a:extLst>
                    <a:ext uri="{9D8B030D-6E8A-4147-A177-3AD203B41FA5}">
                      <a16:colId xmlns:a16="http://schemas.microsoft.com/office/drawing/2014/main" val="121631926"/>
                    </a:ext>
                  </a:extLst>
                </a:gridCol>
              </a:tblGrid>
              <a:tr h="40307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6939303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1.12*10^-8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Potential of the body on the spacecraft at that location [kJ/kg]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746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51DB-F795-4F28-8257-A3B076BE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  <a:effectLst/>
              </a:rPr>
              <a:t>Future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A01D-4A72-4BA9-9389-626A4995B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Function for albedo</a:t>
            </a:r>
          </a:p>
          <a:p>
            <a:r>
              <a:rPr lang="en-US" sz="2400" dirty="0"/>
              <a:t>Increase optimization</a:t>
            </a:r>
          </a:p>
          <a:p>
            <a:r>
              <a:rPr lang="en-US" sz="2400" dirty="0"/>
              <a:t>Exterior gravity field design</a:t>
            </a:r>
          </a:p>
          <a:p>
            <a:r>
              <a:rPr lang="en-US" sz="2400" dirty="0"/>
              <a:t>Interior gravity field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5A69-9175-4D65-9C06-75D15630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 dirty="0"/>
          </a:p>
        </p:txBody>
      </p:sp>
      <p:pic>
        <p:nvPicPr>
          <p:cNvPr id="8194" name="Picture 2" descr="During its examination of the asteroid Ida, NASA Galileo spacecraft returned images of a second object, Dactyl--the first confirmed satellite or moon of an asteroid; the much smaller moon is visible to the right of Ida.">
            <a:extLst>
              <a:ext uri="{FF2B5EF4-FFF2-40B4-BE49-F238E27FC236}">
                <a16:creationId xmlns:a16="http://schemas.microsoft.com/office/drawing/2014/main" id="{96668CFC-6203-4E28-B9EE-2D4DEFE7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9989" y="2363569"/>
            <a:ext cx="3881995" cy="26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03A60F-7EB3-4EA6-8DE0-1271FDADBDB3}"/>
              </a:ext>
            </a:extLst>
          </p:cNvPr>
          <p:cNvSpPr txBox="1"/>
          <p:nvPr/>
        </p:nvSpPr>
        <p:spPr>
          <a:xfrm>
            <a:off x="4887097" y="5643186"/>
            <a:ext cx="2190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Courtesy of NASA.</a:t>
            </a:r>
          </a:p>
        </p:txBody>
      </p:sp>
    </p:spTree>
    <p:extLst>
      <p:ext uri="{BB962C8B-B14F-4D97-AF65-F5344CB8AC3E}">
        <p14:creationId xmlns:p14="http://schemas.microsoft.com/office/powerpoint/2010/main" val="27816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avitational model planets nasa">
            <a:extLst>
              <a:ext uri="{FF2B5EF4-FFF2-40B4-BE49-F238E27FC236}">
                <a16:creationId xmlns:a16="http://schemas.microsoft.com/office/drawing/2014/main" id="{D43C5F45-AE7D-46EE-B5E8-620726A0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5006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24EDE-07EA-413A-ABB0-F78173A5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1234A-B3A4-4D8B-ACD2-0C493DBB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5F9D9-13CE-4A87-A10D-F766895C7290}"/>
              </a:ext>
            </a:extLst>
          </p:cNvPr>
          <p:cNvSpPr txBox="1"/>
          <p:nvPr/>
        </p:nvSpPr>
        <p:spPr>
          <a:xfrm>
            <a:off x="169208" y="6492875"/>
            <a:ext cx="4825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Courtesy of NASA.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1D478-4948-48EE-BD18-5A6E1C6C1007}"/>
              </a:ext>
            </a:extLst>
          </p:cNvPr>
          <p:cNvSpPr/>
          <p:nvPr/>
        </p:nvSpPr>
        <p:spPr>
          <a:xfrm>
            <a:off x="5926788" y="1500697"/>
            <a:ext cx="3217208" cy="7264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b="1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imes New Roman" panose="02020603050405020304" pitchFamily="18" charset="0"/>
              </a:rPr>
              <a:t>Renee Spear</a:t>
            </a:r>
          </a:p>
          <a:p>
            <a:pPr lvl="1">
              <a:lnSpc>
                <a:spcPct val="104000"/>
              </a:lnSpc>
              <a:spcAft>
                <a:spcPts val="600"/>
              </a:spcAft>
            </a:pPr>
            <a:r>
              <a:rPr lang="en-US" b="1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imes New Roman" panose="02020603050405020304" pitchFamily="18" charset="0"/>
              </a:rPr>
              <a:t>spearr@my.erau.edu</a:t>
            </a:r>
          </a:p>
        </p:txBody>
      </p:sp>
    </p:spTree>
    <p:extLst>
      <p:ext uri="{BB962C8B-B14F-4D97-AF65-F5344CB8AC3E}">
        <p14:creationId xmlns:p14="http://schemas.microsoft.com/office/powerpoint/2010/main" val="313345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54" y="1454726"/>
            <a:ext cx="8072438" cy="5038149"/>
          </a:xfrm>
          <a:noFill/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Bezanson</a:t>
            </a:r>
            <a:r>
              <a:rPr lang="en-US" sz="1200" dirty="0">
                <a:solidFill>
                  <a:schemeClr val="tx1"/>
                </a:solidFill>
              </a:rPr>
              <a:t>, J., Edelman, A., Karpinski, S., and Shah, V. B., "Julia: A Fresh Approach to Numerical Computing," </a:t>
            </a:r>
            <a:r>
              <a:rPr lang="en-US" sz="1200" dirty="0" err="1">
                <a:solidFill>
                  <a:schemeClr val="tx1"/>
                </a:solidFill>
              </a:rPr>
              <a:t>Soceity</a:t>
            </a:r>
            <a:r>
              <a:rPr lang="en-US" sz="1200" dirty="0">
                <a:solidFill>
                  <a:schemeClr val="tx1"/>
                </a:solidFill>
              </a:rPr>
              <a:t> for Industrial and Applied Mathematics Review, Vol. 59, No. 1, 2015, pp. 65-98.</a:t>
            </a:r>
          </a:p>
          <a:p>
            <a:r>
              <a:rPr lang="en-US" sz="1200" dirty="0">
                <a:solidFill>
                  <a:schemeClr val="tx1"/>
                </a:solidFill>
              </a:rPr>
              <a:t>Englander, J. A. and Conway, B. A., "Automated Solution of Low-Thrust Interplanetary Trajectory Problem," Journal of Guidance, Control, and Dynamics, Vol. 40, No. 1, 2017, pp. 15-27.</a:t>
            </a:r>
          </a:p>
          <a:p>
            <a:r>
              <a:rPr lang="en-US" sz="1200" dirty="0">
                <a:solidFill>
                  <a:schemeClr val="tx1"/>
                </a:solidFill>
              </a:rPr>
              <a:t>Jiang, Y. Equilibrium Points and Orbits around Asteroid with the Full Gravitational Potential Caused by the 3D Irregular, Cornell University Library, 2018.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Reimond</a:t>
            </a:r>
            <a:r>
              <a:rPr lang="en-US" sz="1200" dirty="0">
                <a:solidFill>
                  <a:schemeClr val="tx1"/>
                </a:solidFill>
              </a:rPr>
              <a:t>, S. and Baur, O., "Spheroidal and ellipsoidal harmonic expansions of the gravitational potential of Small Solar System Bodies. Case study: 67P/</a:t>
            </a:r>
            <a:r>
              <a:rPr lang="en-US" sz="1200" dirty="0" err="1">
                <a:solidFill>
                  <a:schemeClr val="tx1"/>
                </a:solidFill>
              </a:rPr>
              <a:t>Churyumov-Gerasimenko</a:t>
            </a:r>
            <a:r>
              <a:rPr lang="en-US" sz="1200" dirty="0">
                <a:solidFill>
                  <a:schemeClr val="tx1"/>
                </a:solidFill>
              </a:rPr>
              <a:t>," Journal of Geophysical Research, Vol. 121, No. 3, 2016.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Marson, R., </a:t>
            </a:r>
            <a:r>
              <a:rPr lang="en-US" sz="1200" dirty="0" err="1">
                <a:solidFill>
                  <a:schemeClr val="tx1"/>
                </a:solidFill>
              </a:rPr>
              <a:t>Lagrasta</a:t>
            </a:r>
            <a:r>
              <a:rPr lang="en-US" sz="1200" dirty="0">
                <a:solidFill>
                  <a:schemeClr val="tx1"/>
                </a:solidFill>
              </a:rPr>
              <a:t>, S., and </a:t>
            </a:r>
            <a:r>
              <a:rPr lang="en-US" sz="1200" dirty="0" err="1">
                <a:solidFill>
                  <a:schemeClr val="tx1"/>
                </a:solidFill>
              </a:rPr>
              <a:t>Malvolti</a:t>
            </a:r>
            <a:r>
              <a:rPr lang="en-US" sz="1200" dirty="0">
                <a:solidFill>
                  <a:schemeClr val="tx1"/>
                </a:solidFill>
              </a:rPr>
              <a:t>, F. "Computation of Precision Ephemeris coefficients in the GNSS message: Practical results from a proficient algorithm," IEEE AESS European Conference on Satellite Telecommunications, Rome, Italy, 2012.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Martin, K., Mihaylov, J., Spear, R., and Landau, D. "Julia Language Ephemeris and Physical Constants Reader for Solar System Bodies," AIAA Space Flight Mechanics Meeting, Kissimmee, FL, 2018.</a:t>
            </a:r>
          </a:p>
          <a:p>
            <a:r>
              <a:rPr lang="en-US" sz="1200" dirty="0">
                <a:solidFill>
                  <a:schemeClr val="tx1"/>
                </a:solidFill>
              </a:rPr>
              <a:t>Werner, R. and </a:t>
            </a:r>
            <a:r>
              <a:rPr lang="en-US" sz="1200" dirty="0" err="1">
                <a:solidFill>
                  <a:schemeClr val="tx1"/>
                </a:solidFill>
              </a:rPr>
              <a:t>Scheeres</a:t>
            </a:r>
            <a:r>
              <a:rPr lang="en-US" sz="1200" dirty="0">
                <a:solidFill>
                  <a:schemeClr val="tx1"/>
                </a:solidFill>
              </a:rPr>
              <a:t>, D., "Exterior gravitation of a polyhedron derived and compared with harmonic and mascon gravitation representations of asteroid 4769 Castalia," Celestial Mechanics and Dynamical Astronomy, Vol. 65, No. 3, pp. 313-344.</a:t>
            </a:r>
          </a:p>
          <a:p>
            <a:r>
              <a:rPr lang="en-US" sz="1200" dirty="0">
                <a:solidFill>
                  <a:schemeClr val="tx1"/>
                </a:solidFill>
              </a:rPr>
              <a:t>Takahashi, Y. and </a:t>
            </a:r>
            <a:r>
              <a:rPr lang="en-US" sz="1200" dirty="0" err="1">
                <a:solidFill>
                  <a:schemeClr val="tx1"/>
                </a:solidFill>
              </a:rPr>
              <a:t>Scheeres</a:t>
            </a:r>
            <a:r>
              <a:rPr lang="en-US" sz="1200" dirty="0">
                <a:solidFill>
                  <a:schemeClr val="tx1"/>
                </a:solidFill>
              </a:rPr>
              <a:t>, D., "Small body surface gravity fields via spherical harmonic expansions," Celestial Mechanics and Dynamical Astronomy, Vol. 119, No. 2, 2014.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7B1F6-8ACF-4AF4-B27F-22400C4A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/>
              <a:t>References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54" y="1454726"/>
            <a:ext cx="8072438" cy="5038149"/>
          </a:xfrm>
          <a:noFill/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Aoki, S., Kinoshita, H., </a:t>
            </a:r>
            <a:r>
              <a:rPr lang="en-US" sz="1200" dirty="0" err="1">
                <a:solidFill>
                  <a:schemeClr val="tx1"/>
                </a:solidFill>
              </a:rPr>
              <a:t>Guinot</a:t>
            </a:r>
            <a:r>
              <a:rPr lang="en-US" sz="1200" dirty="0">
                <a:solidFill>
                  <a:schemeClr val="tx1"/>
                </a:solidFill>
              </a:rPr>
              <a:t>, B., Kaplan, G. H., and McCarthy, D. D. . S. P. K., "The New Definition of Universal Time," Astronomy and Astrophysics, 1982, pp. 359-361.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Chobotov</a:t>
            </a:r>
            <a:r>
              <a:rPr lang="en-US" sz="1200" dirty="0">
                <a:solidFill>
                  <a:schemeClr val="tx1"/>
                </a:solidFill>
              </a:rPr>
              <a:t>, V. A. Orbital Mechanics, American Institute of Aeronautics and Astronautics, Reston, 2002.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Holdaway</a:t>
            </a:r>
            <a:r>
              <a:rPr lang="en-US" sz="1200" dirty="0">
                <a:solidFill>
                  <a:schemeClr val="tx1"/>
                </a:solidFill>
              </a:rPr>
              <a:t>, R. "Satellite ephemeris prediction and orbit maneuverability by low thrust," 11th Electric Propulsion Conference, 1975.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Stoneking</a:t>
            </a:r>
            <a:r>
              <a:rPr lang="en-US" sz="1200" dirty="0">
                <a:solidFill>
                  <a:schemeClr val="tx1"/>
                </a:solidFill>
              </a:rPr>
              <a:t>, E. T., </a:t>
            </a:r>
            <a:r>
              <a:rPr lang="en-US" sz="1200" dirty="0" err="1">
                <a:solidFill>
                  <a:schemeClr val="tx1"/>
                </a:solidFill>
              </a:rPr>
              <a:t>Neerav</a:t>
            </a:r>
            <a:r>
              <a:rPr lang="en-US" sz="1200" dirty="0">
                <a:solidFill>
                  <a:schemeClr val="tx1"/>
                </a:solidFill>
              </a:rPr>
              <a:t>, S., and Dean, C. J. "Real-Time Visualization of Spacecraft Telemetry for the GLAST and LRO Missions," </a:t>
            </a:r>
            <a:r>
              <a:rPr lang="en-US" sz="1200" dirty="0" err="1">
                <a:solidFill>
                  <a:schemeClr val="tx1"/>
                </a:solidFill>
              </a:rPr>
              <a:t>SpaceOps</a:t>
            </a:r>
            <a:r>
              <a:rPr lang="en-US" sz="1200" dirty="0">
                <a:solidFill>
                  <a:schemeClr val="tx1"/>
                </a:solidFill>
              </a:rPr>
              <a:t> Conference, Huntsville, AL, 2010.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Vasile</a:t>
            </a:r>
            <a:r>
              <a:rPr lang="en-US" sz="1200" dirty="0">
                <a:solidFill>
                  <a:schemeClr val="tx1"/>
                </a:solidFill>
              </a:rPr>
              <a:t>, M., </a:t>
            </a:r>
            <a:r>
              <a:rPr lang="en-US" sz="1200" dirty="0" err="1">
                <a:solidFill>
                  <a:schemeClr val="tx1"/>
                </a:solidFill>
              </a:rPr>
              <a:t>Ceriotti</a:t>
            </a:r>
            <a:r>
              <a:rPr lang="en-US" sz="1200" dirty="0">
                <a:solidFill>
                  <a:schemeClr val="tx1"/>
                </a:solidFill>
              </a:rPr>
              <a:t>, M., Becerra, V. M., and </a:t>
            </a:r>
            <a:r>
              <a:rPr lang="en-US" sz="1200" dirty="0" err="1">
                <a:solidFill>
                  <a:schemeClr val="tx1"/>
                </a:solidFill>
              </a:rPr>
              <a:t>Nasuto</a:t>
            </a:r>
            <a:r>
              <a:rPr lang="en-US" sz="1200" dirty="0">
                <a:solidFill>
                  <a:schemeClr val="tx1"/>
                </a:solidFill>
              </a:rPr>
              <a:t>, S. J., "An Incremental Algorithm for the Optimization of Multiple Gravity Assist Trajectories," Computational Intelligence in Aerospace Sciences, 2014, pp. 745-779.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7B1F6-8ACF-4AF4-B27F-22400C4A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39E4-8FE4-409D-90CF-530A776D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8164512" cy="895049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9AEE-1026-4AAC-A1D0-89868BD31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828" y="3198351"/>
            <a:ext cx="3281172" cy="1947950"/>
          </a:xfrm>
        </p:spPr>
        <p:txBody>
          <a:bodyPr>
            <a:normAutofit/>
          </a:bodyPr>
          <a:lstStyle/>
          <a:p>
            <a:r>
              <a:rPr lang="en-US" sz="2400" dirty="0"/>
              <a:t>Dr. Damon Landau</a:t>
            </a:r>
          </a:p>
          <a:p>
            <a:r>
              <a:rPr lang="en-US" sz="2400" dirty="0"/>
              <a:t>Dr. Kaela Martin</a:t>
            </a:r>
          </a:p>
          <a:p>
            <a:r>
              <a:rPr lang="en-US" sz="2400" dirty="0"/>
              <a:t>Julia Mihaylov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87FB-721E-4F3C-9992-4277F9D4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09" y="6492875"/>
            <a:ext cx="40798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 descr="Image result for planet orbits nasa">
            <a:extLst>
              <a:ext uri="{FF2B5EF4-FFF2-40B4-BE49-F238E27FC236}">
                <a16:creationId xmlns:a16="http://schemas.microsoft.com/office/drawing/2014/main" id="{D7E24230-41D9-45BA-8C9F-6AB91897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8" y="2057938"/>
            <a:ext cx="5442612" cy="40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E76C44-C6E5-4BF5-8F6D-C282E44CFD27}"/>
              </a:ext>
            </a:extLst>
          </p:cNvPr>
          <p:cNvSpPr txBox="1"/>
          <p:nvPr/>
        </p:nvSpPr>
        <p:spPr>
          <a:xfrm>
            <a:off x="216218" y="6175211"/>
            <a:ext cx="3547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Courtesy of NASA.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D0435-CD8A-4602-890F-B760FE2F5F97}"/>
              </a:ext>
            </a:extLst>
          </p:cNvPr>
          <p:cNvSpPr txBox="1"/>
          <p:nvPr/>
        </p:nvSpPr>
        <p:spPr>
          <a:xfrm>
            <a:off x="-879052" y="5891636"/>
            <a:ext cx="2190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Courtesy of NASA.</a:t>
            </a:r>
          </a:p>
        </p:txBody>
      </p:sp>
    </p:spTree>
    <p:extLst>
      <p:ext uri="{BB962C8B-B14F-4D97-AF65-F5344CB8AC3E}">
        <p14:creationId xmlns:p14="http://schemas.microsoft.com/office/powerpoint/2010/main" val="7816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6"/>
          <p:cNvGraphicFramePr/>
          <p:nvPr>
            <p:extLst>
              <p:ext uri="{D42A27DB-BD31-4B8C-83A1-F6EECF244321}">
                <p14:modId xmlns:p14="http://schemas.microsoft.com/office/powerpoint/2010/main" val="1554535632"/>
              </p:ext>
            </p:extLst>
          </p:nvPr>
        </p:nvGraphicFramePr>
        <p:xfrm>
          <a:off x="571500" y="1498101"/>
          <a:ext cx="7142272" cy="439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EA934-D22C-49F4-A8F8-6E8491FB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505FD3-8910-47CE-8B81-7DA36BF6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8142732" cy="765688"/>
          </a:xfrm>
        </p:spPr>
        <p:txBody>
          <a:bodyPr>
            <a:normAutofit/>
          </a:bodyPr>
          <a:lstStyle/>
          <a:p>
            <a:pPr algn="l"/>
            <a:r>
              <a:rPr lang="en-US" sz="3400" dirty="0">
                <a:latin typeface="Trebuchet MS"/>
              </a:rPr>
              <a:t>What is Julia?</a:t>
            </a:r>
          </a:p>
        </p:txBody>
      </p:sp>
    </p:spTree>
    <p:extLst>
      <p:ext uri="{BB962C8B-B14F-4D97-AF65-F5344CB8AC3E}">
        <p14:creationId xmlns:p14="http://schemas.microsoft.com/office/powerpoint/2010/main" val="28632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8E0FC1-4BE1-4E5B-899C-209F252EC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48E0FC1-4BE1-4E5B-899C-209F252EC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5A222-1FB3-4AB1-BD2C-90D7CBACA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D85A222-1FB3-4AB1-BD2C-90D7CBACA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192FAD-C24E-4D18-BA35-15E203F7F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8192FAD-C24E-4D18-BA35-15E203F7F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0F520D-2360-4738-819C-4E418F630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500F520D-2360-4738-819C-4E418F630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DF5646-6951-4AA2-AE30-04F0A5A9A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6DF5646-6951-4AA2-AE30-04F0A5A9A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54CB17-E956-4A85-9EFF-6A9B4598D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1354CB17-E956-4A85-9EFF-6A9B4598D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88C187-1168-47BC-BD42-1FEBC6E9F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488C187-1168-47BC-BD42-1FEBC6E9F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2C8B3-8CEA-4236-8DCE-D3E4EA754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3192C8B3-8CEA-4236-8DCE-D3E4EA754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472488-D4F6-49F9-80E0-ACF9E0F21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75472488-D4F6-49F9-80E0-ACF9E0F21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DE931A-D6AD-4A24-9697-FC0AC5260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FEDE931A-D6AD-4A24-9697-FC0AC5260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A4D7DA-EC87-4ED5-A0F9-F3E44EDED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E1A4D7DA-EC87-4ED5-A0F9-F3E44EDED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3DAC7A-D127-4497-88D0-8D19FD50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D3DAC7A-D127-4497-88D0-8D19FD504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04A138-9BE0-40E4-ADC9-7F7F926AB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0C04A138-9BE0-40E4-ADC9-7F7F926AB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3E0F26-038B-4AC1-98FD-D83DCEF9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4" y="1611122"/>
            <a:ext cx="8886446" cy="4984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2E51DB-F795-4F28-8257-A3B076BE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  <a:effectLst/>
              </a:rPr>
              <a:t>Why Use </a:t>
            </a:r>
            <a:r>
              <a:rPr lang="en-US" sz="3400" dirty="0" err="1">
                <a:solidFill>
                  <a:schemeClr val="bg1"/>
                </a:solidFill>
                <a:effectLst/>
              </a:rPr>
              <a:t>Boddat</a:t>
            </a:r>
            <a:r>
              <a:rPr lang="en-US" sz="3400" dirty="0">
                <a:solidFill>
                  <a:schemeClr val="bg1"/>
                </a:solidFill>
                <a:effectLst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A01D-4A72-4BA9-9389-626A4995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50" y="1611122"/>
            <a:ext cx="4723981" cy="50873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3210" indent="-283210"/>
            <a:r>
              <a:rPr lang="en-US" sz="2400" dirty="0"/>
              <a:t>Retrieve updated ephemeris information</a:t>
            </a:r>
            <a:endParaRPr lang="en-US" sz="2400" dirty="0">
              <a:ea typeface="Tahoma"/>
              <a:cs typeface="Tahoma"/>
            </a:endParaRPr>
          </a:p>
          <a:p>
            <a:pPr marL="283210" indent="-283210"/>
            <a:r>
              <a:rPr lang="en-US" sz="2400" dirty="0"/>
              <a:t>Simplify and aid future space missions</a:t>
            </a:r>
            <a:endParaRPr lang="en-US" dirty="0"/>
          </a:p>
          <a:p>
            <a:pPr marL="283210" indent="-283210"/>
            <a:r>
              <a:rPr lang="en-US" sz="2400" dirty="0"/>
              <a:t>Improve available Julia Language library within NASA</a:t>
            </a:r>
          </a:p>
          <a:p>
            <a:pPr marL="283210" indent="-283210"/>
            <a:r>
              <a:rPr lang="en-US" sz="2400" dirty="0">
                <a:ea typeface="Tahoma"/>
                <a:cs typeface="Tahoma"/>
              </a:rPr>
              <a:t>Trajectory optimization</a:t>
            </a:r>
          </a:p>
          <a:p>
            <a:pPr marL="283210" indent="-283210"/>
            <a:r>
              <a:rPr lang="en-US" sz="2400" dirty="0">
                <a:ea typeface="Tahoma"/>
                <a:cs typeface="Tahoma"/>
              </a:rPr>
              <a:t>Satellite navigation</a:t>
            </a:r>
          </a:p>
          <a:p>
            <a:pPr marL="283210" indent="-283210"/>
            <a:r>
              <a:rPr lang="en-US" sz="2400" dirty="0">
                <a:ea typeface="Tahoma"/>
                <a:cs typeface="Tahoma"/>
              </a:rPr>
              <a:t>Spacecraft telemetry</a:t>
            </a:r>
          </a:p>
          <a:p>
            <a:pPr marL="283210" indent="-283210"/>
            <a:endParaRPr lang="en-US" sz="2400" dirty="0">
              <a:ea typeface="Tahoma"/>
              <a:cs typeface="Tahoma"/>
            </a:endParaRPr>
          </a:p>
          <a:p>
            <a:pPr marL="283210" indent="-283210"/>
            <a:endParaRPr lang="en-US" sz="2400" dirty="0">
              <a:ea typeface="Tahoma"/>
              <a:cs typeface="Tahom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5A69-9175-4D65-9C06-75D15630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75B80-BE10-49E2-A6DD-177B55C6C59A}"/>
              </a:ext>
            </a:extLst>
          </p:cNvPr>
          <p:cNvSpPr txBox="1"/>
          <p:nvPr/>
        </p:nvSpPr>
        <p:spPr>
          <a:xfrm>
            <a:off x="6836164" y="1701315"/>
            <a:ext cx="2190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Courtesy of NASA.</a:t>
            </a:r>
          </a:p>
        </p:txBody>
      </p:sp>
    </p:spTree>
    <p:extLst>
      <p:ext uri="{BB962C8B-B14F-4D97-AF65-F5344CB8AC3E}">
        <p14:creationId xmlns:p14="http://schemas.microsoft.com/office/powerpoint/2010/main" val="18924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Why Use </a:t>
            </a:r>
            <a:r>
              <a:rPr lang="en-US" sz="3400" dirty="0" err="1">
                <a:solidFill>
                  <a:schemeClr val="bg1"/>
                </a:solidFill>
              </a:rPr>
              <a:t>Boddat</a:t>
            </a:r>
            <a:r>
              <a:rPr lang="en-US" sz="3400" dirty="0">
                <a:solidFill>
                  <a:schemeClr val="bg1"/>
                </a:solidFill>
              </a:rPr>
              <a:t>?</a:t>
            </a:r>
            <a:endParaRPr lang="en-US" sz="3400" dirty="0">
              <a:latin typeface="Trebuchet MS"/>
            </a:endParaRPr>
          </a:p>
        </p:txBody>
      </p:sp>
      <p:pic>
        <p:nvPicPr>
          <p:cNvPr id="5" name="Picture 8" descr="Image result for trajectory space">
            <a:extLst>
              <a:ext uri="{FF2B5EF4-FFF2-40B4-BE49-F238E27FC236}">
                <a16:creationId xmlns:a16="http://schemas.microsoft.com/office/drawing/2014/main" id="{1DB5774F-3D37-4AF5-8ED0-C448E740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48" y="1473865"/>
            <a:ext cx="5885104" cy="4449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6BE492-C89F-4411-AABA-5607A1AF45F6}"/>
              </a:ext>
            </a:extLst>
          </p:cNvPr>
          <p:cNvSpPr txBox="1"/>
          <p:nvPr/>
        </p:nvSpPr>
        <p:spPr>
          <a:xfrm>
            <a:off x="1629448" y="5923005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Position of Earth and Mars at both launch and arrival of each rover.</a:t>
            </a:r>
          </a:p>
          <a:p>
            <a:r>
              <a:rPr lang="en-US" sz="900" dirty="0"/>
              <a:t>Image Credit: NASA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9D3F9-484B-4BB1-AB33-9564897D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095D-1296-43A6-BA10-3687C510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gravmod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4CB5C0-F7F6-40CE-AB29-C3CA4E5CF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94" y="1751546"/>
            <a:ext cx="4289251" cy="426852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Gravitational potential of a body on a spacecraft</a:t>
            </a:r>
          </a:p>
          <a:p>
            <a:r>
              <a:rPr lang="en-US" sz="2400" dirty="0"/>
              <a:t>65 bodies available for modeling</a:t>
            </a:r>
          </a:p>
          <a:p>
            <a:r>
              <a:rPr lang="en-US" sz="2400" dirty="0"/>
              <a:t>Utilizes exterior gravitational field modeled using a Brillouin sphere</a:t>
            </a:r>
          </a:p>
          <a:p>
            <a:r>
              <a:rPr lang="en-US" sz="2400" dirty="0"/>
              <a:t>5 sub-functions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E0369-CEA9-4FF9-BE97-54826C4E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6C436-22D6-416E-B682-2941BB172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921" y="2299329"/>
            <a:ext cx="3980185" cy="3172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79D309-6677-420B-BAA2-2765A9BA4194}"/>
              </a:ext>
            </a:extLst>
          </p:cNvPr>
          <p:cNvSpPr txBox="1"/>
          <p:nvPr/>
        </p:nvSpPr>
        <p:spPr>
          <a:xfrm>
            <a:off x="4399666" y="5472288"/>
            <a:ext cx="2190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Courtesy of Springer Science.</a:t>
            </a:r>
          </a:p>
        </p:txBody>
      </p:sp>
    </p:spTree>
    <p:extLst>
      <p:ext uri="{BB962C8B-B14F-4D97-AF65-F5344CB8AC3E}">
        <p14:creationId xmlns:p14="http://schemas.microsoft.com/office/powerpoint/2010/main" val="38552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095D-1296-43A6-BA10-3687C510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Exterior Gravity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4CB5C0-F7F6-40CE-AB29-C3CA4E5CF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617" y="1490603"/>
                <a:ext cx="8522762" cy="132504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nary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𝑛𝑞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𝑛𝑞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𝑛𝑞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	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4CB5C0-F7F6-40CE-AB29-C3CA4E5CF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617" y="1490603"/>
                <a:ext cx="8522762" cy="132504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E0369-CEA9-4FF9-BE97-54826C4E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E87C91-59DD-4933-A515-1EF565D51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13344"/>
              </p:ext>
            </p:extLst>
          </p:nvPr>
        </p:nvGraphicFramePr>
        <p:xfrm>
          <a:off x="587306" y="2559856"/>
          <a:ext cx="7969385" cy="39330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3429">
                  <a:extLst>
                    <a:ext uri="{9D8B030D-6E8A-4147-A177-3AD203B41FA5}">
                      <a16:colId xmlns:a16="http://schemas.microsoft.com/office/drawing/2014/main" val="63118128"/>
                    </a:ext>
                  </a:extLst>
                </a:gridCol>
                <a:gridCol w="4405956">
                  <a:extLst>
                    <a:ext uri="{9D8B030D-6E8A-4147-A177-3AD203B41FA5}">
                      <a16:colId xmlns:a16="http://schemas.microsoft.com/office/drawing/2014/main" val="121631926"/>
                    </a:ext>
                  </a:extLst>
                </a:gridCol>
              </a:tblGrid>
              <a:tr h="40307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Symbol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6939303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</a:rPr>
                        <a:t>U</a:t>
                      </a:r>
                      <a:r>
                        <a:rPr lang="en-US" sz="2000" baseline="30000" dirty="0" err="1">
                          <a:solidFill>
                            <a:schemeClr val="bg1"/>
                          </a:solidFill>
                          <a:latin typeface="+mj-lt"/>
                        </a:rPr>
                        <a:t>e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Potential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7464733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Gravitational constant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0228108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M</a:t>
                      </a:r>
                      <a:r>
                        <a:rPr lang="en-US" sz="2000" b="0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Reference mass of the body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5468960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R</a:t>
                      </a:r>
                      <a:r>
                        <a:rPr lang="en-US" sz="2000" b="0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US" sz="2000" b="0" baseline="-25000" dirty="0">
                          <a:solidFill>
                            <a:schemeClr val="bg1"/>
                          </a:solidFill>
                          <a:latin typeface="+mj-lt"/>
                        </a:rPr>
                        <a:t>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Reference radius of the body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4298228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Spacecraft position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6892923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bg1"/>
                          </a:solidFill>
                          <a:latin typeface="+mj-lt"/>
                        </a:rPr>
                        <a:t>P</a:t>
                      </a:r>
                      <a:r>
                        <a:rPr lang="en-US" sz="2000" b="0" baseline="-25000" dirty="0" err="1">
                          <a:solidFill>
                            <a:schemeClr val="bg1"/>
                          </a:solidFill>
                          <a:latin typeface="+mj-lt"/>
                        </a:rPr>
                        <a:t>nq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Associated Legendre function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7660767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bg1"/>
                          </a:solidFill>
                          <a:latin typeface="+mj-lt"/>
                        </a:rPr>
                        <a:t>C</a:t>
                      </a:r>
                      <a:r>
                        <a:rPr lang="en-US" sz="2000" b="0" baseline="30000" dirty="0" err="1">
                          <a:solidFill>
                            <a:schemeClr val="bg1"/>
                          </a:solidFill>
                          <a:latin typeface="+mj-lt"/>
                        </a:rPr>
                        <a:t>e</a:t>
                      </a:r>
                      <a:r>
                        <a:rPr lang="en-US" sz="2000" b="0" baseline="-25000" dirty="0" err="1">
                          <a:solidFill>
                            <a:schemeClr val="bg1"/>
                          </a:solidFill>
                          <a:latin typeface="+mj-lt"/>
                        </a:rPr>
                        <a:t>nq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0" baseline="30000" dirty="0" err="1">
                          <a:solidFill>
                            <a:schemeClr val="bg1"/>
                          </a:solidFill>
                          <a:latin typeface="+mj-lt"/>
                        </a:rPr>
                        <a:t>e</a:t>
                      </a:r>
                      <a:r>
                        <a:rPr lang="en-US" sz="2000" b="0" baseline="-25000" dirty="0" err="1">
                          <a:solidFill>
                            <a:schemeClr val="bg1"/>
                          </a:solidFill>
                          <a:latin typeface="+mj-lt"/>
                        </a:rPr>
                        <a:t>nq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Spherical harmonic coefficients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7145075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λ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, </a:t>
                      </a:r>
                      <a:r>
                        <a:rPr lang="el-GR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φ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Longitude, latitude of spacecraft in body-fixed frame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11098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51DB-F795-4F28-8257-A3B076BE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  <a:effectLst/>
              </a:rPr>
              <a:t>Applied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A01D-4A72-4BA9-9389-626A4995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79224"/>
            <a:ext cx="8000999" cy="4453611"/>
          </a:xfrm>
        </p:spPr>
        <p:txBody>
          <a:bodyPr>
            <a:normAutofit/>
          </a:bodyPr>
          <a:lstStyle/>
          <a:p>
            <a:r>
              <a:rPr lang="en-US" sz="2400" i="1" dirty="0"/>
              <a:t>sphereMassMod</a:t>
            </a:r>
            <a:r>
              <a:rPr lang="en-US" sz="2400" dirty="0"/>
              <a:t> function</a:t>
            </a:r>
          </a:p>
          <a:p>
            <a:r>
              <a:rPr lang="en-US" sz="2400" i="1" dirty="0"/>
              <a:t>ellMassMod</a:t>
            </a:r>
            <a:r>
              <a:rPr lang="en-US" sz="2400" dirty="0"/>
              <a:t> function</a:t>
            </a:r>
            <a:endParaRPr lang="en-US" sz="2400" i="1" dirty="0"/>
          </a:p>
          <a:p>
            <a:r>
              <a:rPr lang="en-US" sz="2400" i="1" dirty="0"/>
              <a:t>haversine</a:t>
            </a:r>
            <a:r>
              <a:rPr lang="en-US" sz="2400" dirty="0"/>
              <a:t> function</a:t>
            </a:r>
          </a:p>
          <a:p>
            <a:r>
              <a:rPr lang="en-US" sz="2400" dirty="0"/>
              <a:t>Prime meridian direction cosine matrix (pmdcm)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5A69-9175-4D65-9C06-75D15630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ADBAB-B6A4-42B0-9DCC-477C346B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134" y="3631730"/>
            <a:ext cx="2861143" cy="2861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DD934-CA59-4FC4-84B4-87E381C2E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23" y="3631731"/>
            <a:ext cx="2861143" cy="2861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47BBF9-DC08-4A96-BF1C-A66C6E3EEC35}"/>
              </a:ext>
            </a:extLst>
          </p:cNvPr>
          <p:cNvSpPr txBox="1"/>
          <p:nvPr/>
        </p:nvSpPr>
        <p:spPr>
          <a:xfrm>
            <a:off x="-61547" y="6492873"/>
            <a:ext cx="2190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Courtesy of NASA.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04332-98AC-4E80-980D-9AA7178E4D79}"/>
              </a:ext>
            </a:extLst>
          </p:cNvPr>
          <p:cNvSpPr txBox="1"/>
          <p:nvPr/>
        </p:nvSpPr>
        <p:spPr>
          <a:xfrm>
            <a:off x="4153864" y="6492873"/>
            <a:ext cx="2190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Courtesy of NASA.</a:t>
            </a:r>
          </a:p>
        </p:txBody>
      </p:sp>
    </p:spTree>
    <p:extLst>
      <p:ext uri="{BB962C8B-B14F-4D97-AF65-F5344CB8AC3E}">
        <p14:creationId xmlns:p14="http://schemas.microsoft.com/office/powerpoint/2010/main" val="9263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B169-C749-413F-AEDC-92140A87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How to Use </a:t>
            </a:r>
            <a:r>
              <a:rPr lang="en-US" sz="3400" dirty="0" err="1"/>
              <a:t>gravmod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FA526-E3F3-4280-8A70-0913D2A39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67" y="1289978"/>
            <a:ext cx="8572500" cy="18702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3210" indent="-283210"/>
            <a:endParaRPr lang="en-US" sz="2400" dirty="0">
              <a:ea typeface="Tahoma"/>
              <a:cs typeface="Tahoma"/>
            </a:endParaRPr>
          </a:p>
          <a:p>
            <a:pPr marL="401955" lvl="1" indent="0" algn="ctr">
              <a:buNone/>
            </a:pPr>
            <a:r>
              <a:rPr lang="en-US" sz="2400" b="1" dirty="0" err="1"/>
              <a:t>potentialB</a:t>
            </a:r>
            <a:r>
              <a:rPr lang="en-US" sz="2400" b="1" dirty="0"/>
              <a:t> = </a:t>
            </a:r>
            <a:r>
              <a:rPr lang="en-US" sz="2400" b="1" dirty="0" err="1"/>
              <a:t>gravmod</a:t>
            </a:r>
            <a:r>
              <a:rPr lang="en-US" sz="2400" b="1" dirty="0"/>
              <a:t>([“body”], [</a:t>
            </a:r>
            <a:r>
              <a:rPr lang="en-US" sz="2400" b="1" dirty="0" err="1"/>
              <a:t>scPos</a:t>
            </a:r>
            <a:r>
              <a:rPr lang="en-US" sz="2400" b="1" dirty="0"/>
              <a:t>], [t])</a:t>
            </a:r>
            <a:endParaRPr lang="en-US" sz="2400" b="1" dirty="0">
              <a:ea typeface="Tahoma"/>
              <a:cs typeface="Tahom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ED2A4-EC3C-4E4D-8EC7-03CFD07E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748648-B6F1-4054-9F94-825ED3635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43926"/>
              </p:ext>
            </p:extLst>
          </p:nvPr>
        </p:nvGraphicFramePr>
        <p:xfrm>
          <a:off x="669063" y="3100710"/>
          <a:ext cx="7969385" cy="24673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3429">
                  <a:extLst>
                    <a:ext uri="{9D8B030D-6E8A-4147-A177-3AD203B41FA5}">
                      <a16:colId xmlns:a16="http://schemas.microsoft.com/office/drawing/2014/main" val="63118128"/>
                    </a:ext>
                  </a:extLst>
                </a:gridCol>
                <a:gridCol w="4405956">
                  <a:extLst>
                    <a:ext uri="{9D8B030D-6E8A-4147-A177-3AD203B41FA5}">
                      <a16:colId xmlns:a16="http://schemas.microsoft.com/office/drawing/2014/main" val="121631926"/>
                    </a:ext>
                  </a:extLst>
                </a:gridCol>
              </a:tblGrid>
              <a:tr h="40307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6939303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body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Desired body for gravitational potential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7464733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scPos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Spacecraft position </a:t>
                      </a:r>
                      <a:r>
                        <a:rPr lang="en-US" sz="2000" dirty="0" err="1">
                          <a:latin typeface="+mj-lt"/>
                        </a:rPr>
                        <a:t>wrt</a:t>
                      </a:r>
                      <a:r>
                        <a:rPr lang="en-US" sz="2000" dirty="0">
                          <a:latin typeface="+mj-lt"/>
                        </a:rPr>
                        <a:t> Sun [km]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3342628"/>
                  </a:ext>
                </a:extLst>
              </a:tr>
              <a:tr h="40307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Days past noon in Barycentric Dynamical Time (TDB) on January 1, 2000 (J2000) for orientation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02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1CE3E456F0347BFCCB56A1408CE57" ma:contentTypeVersion="0" ma:contentTypeDescription="Create a new document." ma:contentTypeScope="" ma:versionID="8259edc3081a4ab9360f027c410291a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2C7F65-BBBE-4CF2-B7E0-073261BA4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E15AAB-6723-433C-9F2E-0C55BDC0A7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660817-DBF9-472B-89CA-95D3D842E5C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1855</TotalTime>
  <Words>1545</Words>
  <Application>Microsoft Office PowerPoint</Application>
  <PresentationFormat>On-screen Show (4:3)</PresentationFormat>
  <Paragraphs>225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Corbel</vt:lpstr>
      <vt:lpstr>Tahoma</vt:lpstr>
      <vt:lpstr>Times New Roman</vt:lpstr>
      <vt:lpstr>Trebuchet MS</vt:lpstr>
      <vt:lpstr>Headlines</vt:lpstr>
      <vt:lpstr>Julia Language 1.0 Ephemeris and Physical Constants Reader for Solar System Bodies  Gravitational Modeling</vt:lpstr>
      <vt:lpstr>Acknowledgements</vt:lpstr>
      <vt:lpstr>What is Julia?</vt:lpstr>
      <vt:lpstr>Why Use Boddat?</vt:lpstr>
      <vt:lpstr>Why Use Boddat?</vt:lpstr>
      <vt:lpstr>gravmod</vt:lpstr>
      <vt:lpstr>Exterior Gravity Field</vt:lpstr>
      <vt:lpstr>Applied Mathematics</vt:lpstr>
      <vt:lpstr>How to Use gravmod</vt:lpstr>
      <vt:lpstr>gravmod Spheroid Model Example</vt:lpstr>
      <vt:lpstr>gravmod Spheroid Model Example</vt:lpstr>
      <vt:lpstr>gravmod Ellipsoid Model Example</vt:lpstr>
      <vt:lpstr>gravmod Ellipsoid Model Example</vt:lpstr>
      <vt:lpstr>gravmod Time Example</vt:lpstr>
      <vt:lpstr>gravmod Time Example</vt:lpstr>
      <vt:lpstr>Future Implementations</vt:lpstr>
      <vt:lpstr>Questions?</vt:lpstr>
      <vt:lpstr>References</vt:lpstr>
      <vt:lpstr>References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 language ephemeris reader for interstellar bodies</dc:title>
  <dc:creator>Renee Spear</dc:creator>
  <cp:lastModifiedBy>Spear, Renee L.</cp:lastModifiedBy>
  <cp:revision>104</cp:revision>
  <dcterms:modified xsi:type="dcterms:W3CDTF">2019-04-02T03:31:26Z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0x010100CB41CE3E456F0347BFCCB56A1408CE57</vt:lpwstr>
  </property>
</Properties>
</file>